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341" r:id="rId2"/>
    <p:sldId id="2350" r:id="rId3"/>
    <p:sldId id="2373" r:id="rId4"/>
    <p:sldId id="2352" r:id="rId5"/>
    <p:sldId id="2374" r:id="rId6"/>
    <p:sldId id="2362" r:id="rId7"/>
    <p:sldId id="2360" r:id="rId8"/>
    <p:sldId id="2372" r:id="rId9"/>
    <p:sldId id="2367" r:id="rId10"/>
    <p:sldId id="2357" r:id="rId11"/>
    <p:sldId id="2363" r:id="rId12"/>
    <p:sldId id="2375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CECEC"/>
    <a:srgbClr val="000000"/>
    <a:srgbClr val="303947"/>
    <a:srgbClr val="0A1D30"/>
    <a:srgbClr val="244767"/>
    <a:srgbClr val="C1D3E7"/>
    <a:srgbClr val="9A7553"/>
    <a:srgbClr val="376D9E"/>
    <a:srgbClr val="639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6" autoAdjust="0"/>
    <p:restoredTop sz="96296" autoAdjust="0"/>
  </p:normalViewPr>
  <p:slideViewPr>
    <p:cSldViewPr>
      <p:cViewPr varScale="1">
        <p:scale>
          <a:sx n="208" d="100"/>
          <a:sy n="208" d="100"/>
        </p:scale>
        <p:origin x="1264" y="184"/>
      </p:cViewPr>
      <p:guideLst/>
    </p:cSldViewPr>
  </p:slideViewPr>
  <p:outlineViewPr>
    <p:cViewPr>
      <p:scale>
        <a:sx n="33" d="100"/>
        <a:sy n="33" d="100"/>
      </p:scale>
      <p:origin x="0" y="-118452"/>
    </p:cViewPr>
  </p:outlineViewPr>
  <p:notesTextViewPr>
    <p:cViewPr>
      <p:scale>
        <a:sx n="35" d="100"/>
        <a:sy n="35" d="100"/>
      </p:scale>
      <p:origin x="0" y="0"/>
    </p:cViewPr>
  </p:notesTextViewPr>
  <p:sorterViewPr>
    <p:cViewPr varScale="1">
      <p:scale>
        <a:sx n="80" d="100"/>
        <a:sy n="80" d="100"/>
      </p:scale>
      <p:origin x="0" y="-60696"/>
    </p:cViewPr>
  </p:sorterViewPr>
  <p:notesViewPr>
    <p:cSldViewPr>
      <p:cViewPr varScale="1">
        <p:scale>
          <a:sx n="103" d="100"/>
          <a:sy n="103" d="100"/>
        </p:scale>
        <p:origin x="27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6482-2D8C-3B4E-BE1D-754631564BA2}" type="datetimeFigureOut">
              <a:rPr kumimoji="1" lang="zh-CN" altLang="en-US" smtClean="0"/>
              <a:t>2021/11/29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1A52-729E-7B43-A18F-B4646312D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32F3A-84B4-4575-8186-D4A86D10FAC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0263-DEA6-4ED2-A8F0-F82467CBEF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事件复杂度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cxnSp>
        <p:nvCxnSpPr>
          <p:cNvPr id="11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  <p:sp>
        <p:nvSpPr>
          <p:cNvPr id="1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</p:spPr>
        <p:txBody>
          <a:bodyPr lIns="90000" tIns="0" rIns="0" bIns="0" anchor="b">
            <a:normAutofit/>
          </a:bodyPr>
          <a:lstStyle>
            <a:lvl1pPr>
              <a:defRPr sz="3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2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2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85418"/>
            <a:ext cx="1440160" cy="288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61418"/>
            <a:ext cx="8712968" cy="288000"/>
          </a:xfrm>
        </p:spPr>
        <p:txBody>
          <a:bodyPr vert="horz" lIns="108000" tIns="0" rIns="0" bIns="0"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7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  <p:sp>
        <p:nvSpPr>
          <p:cNvPr id="18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</p:spPr>
        <p:txBody>
          <a:bodyPr vert="horz" lIns="90000" tIns="0" rIns="0" bIns="0" rtlCol="0" anchor="b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sp>
        <p:nvSpPr>
          <p:cNvPr id="19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85418"/>
            <a:ext cx="1440160" cy="288000"/>
          </a:xfrm>
          <a:prstGeom prst="rect">
            <a:avLst/>
          </a:prstGeom>
        </p:spPr>
        <p:txBody>
          <a:bodyPr lIns="10800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61418"/>
            <a:ext cx="8639304" cy="288000"/>
          </a:xfrm>
        </p:spPr>
        <p:txBody>
          <a:bodyPr vert="horz" lIns="108000" tIns="0" rIns="0" bIns="0" rtlCol="0" anchor="ctr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sp>
        <p:nvSpPr>
          <p:cNvPr id="2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5456426"/>
            <a:ext cx="8640000" cy="432000"/>
          </a:xfrm>
          <a:prstGeom prst="rect">
            <a:avLst/>
          </a:prstGeom>
        </p:spPr>
        <p:txBody>
          <a:bodyPr lIns="108000" tIns="0" rIns="0" bIns="0" anchor="t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rgbClr val="ECECEC"/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0298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440160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440160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/>
          <p:cNvCxnSpPr/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90204" pitchFamily="34" charset="0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/>
          <p:cNvCxnSpPr/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179512" y="4011913"/>
            <a:ext cx="8784976" cy="79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dirty="0"/>
              <a:t>此页为该 </a:t>
            </a:r>
            <a:r>
              <a:rPr lang="en-US" altLang="zh-CN" sz="2000" b="0" dirty="0"/>
              <a:t>PowerPoint </a:t>
            </a:r>
            <a:r>
              <a:rPr lang="zh-CN" altLang="en-US" sz="2000" b="0" dirty="0"/>
              <a:t>模板原始母板分界标识</a:t>
            </a:r>
            <a:endParaRPr lang="en-US" altLang="zh-CN" sz="2000" b="0" dirty="0"/>
          </a:p>
          <a:p>
            <a:pPr algn="l">
              <a:lnSpc>
                <a:spcPct val="150000"/>
              </a:lnSpc>
            </a:pPr>
            <a:r>
              <a:rPr lang="zh-CN" altLang="en-US" sz="1200" dirty="0"/>
              <a:t>如果您在母版视图此页后发现其他母版，均为非本规范内版式。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440160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440160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  <p:sp>
        <p:nvSpPr>
          <p:cNvPr id="1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5374141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2400">
                <a:solidFill>
                  <a:srgbClr val="ECECEC"/>
                </a:solidFill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165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15742"/>
            <a:ext cx="9144000" cy="5143503"/>
            <a:chOff x="0" y="15742"/>
            <a:chExt cx="9144000" cy="5143503"/>
          </a:xfrm>
        </p:grpSpPr>
        <p:pic>
          <p:nvPicPr>
            <p:cNvPr id="79" name="图片 78" descr="图片包含 游戏机&#10;&#10;描述已自动生成" hidden="1"/>
            <p:cNvPicPr>
              <a:picLocks noChangeAspect="1"/>
            </p:cNvPicPr>
            <p:nvPr userDrawn="1"/>
          </p:nvPicPr>
          <p:blipFill rotWithShape="1">
            <a:blip r:embed="rId2" cstate="screen"/>
            <a:srcRect b="-18681"/>
            <a:stretch>
              <a:fillRect/>
            </a:stretch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81" name="图片 80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 cstate="screen"/>
            <a:srcRect b="-20543"/>
            <a:stretch>
              <a:fillRect/>
            </a:stretch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占位符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4325" y="1116000"/>
            <a:ext cx="8208963" cy="36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90204" pitchFamily="34" charset="0"/>
              </a:defRPr>
            </a:lvl1pPr>
          </a:lstStyle>
          <a:p>
            <a:pPr marL="36195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13" name="Title 2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395288" y="411510"/>
            <a:ext cx="8208000" cy="648000"/>
          </a:xfrm>
        </p:spPr>
        <p:txBody>
          <a:bodyPr lIns="0" tIns="0" rIns="0" bIns="0" anchor="t" anchorCtr="0">
            <a:noAutofit/>
          </a:bodyPr>
          <a:lstStyle>
            <a:lvl1pPr marL="36195">
              <a:lnSpc>
                <a:spcPct val="100000"/>
              </a:lnSpc>
              <a:defRPr kumimoji="1" lang="en-US" altLang="en-US" sz="40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90204" pitchFamily="34" charset="0"/>
              </a:defRPr>
            </a:lvl1pPr>
          </a:lstStyle>
          <a:p>
            <a:pPr marL="0" lvl="0" indent="0" algn="l" defTabSz="685165" rtl="0" eaLnBrk="1" latinLnBrk="0" hangingPunct="1">
              <a:lnSpc>
                <a:spcPct val="100000"/>
              </a:lnSpc>
              <a:spcBef>
                <a:spcPts val="750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email">
            <a:alphaModFix amt="8000"/>
          </a:blip>
          <a:stretch>
            <a:fillRect/>
          </a:stretch>
        </p:blipFill>
        <p:spPr>
          <a:xfrm>
            <a:off x="395536" y="2718367"/>
            <a:ext cx="6118968" cy="2229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6"/>
          <p:cNvCxnSpPr/>
          <p:nvPr userDrawn="1"/>
        </p:nvCxnSpPr>
        <p:spPr>
          <a:xfrm>
            <a:off x="360000" y="4011814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sz="140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0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1" name="Straight Connector 6"/>
          <p:cNvCxnSpPr/>
          <p:nvPr userDrawn="1"/>
        </p:nvCxnSpPr>
        <p:spPr>
          <a:xfrm>
            <a:off x="360000" y="401191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dirty="0">
                <a:solidFill>
                  <a:schemeClr val="tx1"/>
                </a:solidFill>
                <a:effectLst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812360" y="3363838"/>
            <a:ext cx="1080120" cy="1080120"/>
          </a:xfrm>
          <a:prstGeom prst="rect">
            <a:avLst/>
          </a:prstGeom>
        </p:spPr>
      </p:pic>
      <p:sp>
        <p:nvSpPr>
          <p:cNvPr id="18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3203906"/>
            <a:ext cx="8640000" cy="72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3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9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16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90204" pitchFamily="34" charset="0"/>
                <a:ea typeface="Microsoft YaHei" panose="020B0503020204020204" pitchFamily="34" charset="-122"/>
                <a:cs typeface="Arial" panose="020B060402020209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 userDrawn="1"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9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273844"/>
            <a:ext cx="8640960" cy="857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685165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01" y="4824000"/>
            <a:ext cx="57915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258408" y="1370013"/>
            <a:ext cx="8634072" cy="326231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3765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dt="0"/>
  <p:txStyles>
    <p:titleStyle>
      <a:lvl1pPr marL="0" indent="0" algn="l" defTabSz="456565" rtl="0" eaLnBrk="1" latinLnBrk="0" hangingPunct="1">
        <a:lnSpc>
          <a:spcPct val="80000"/>
        </a:lnSpc>
        <a:spcBef>
          <a:spcPts val="900"/>
        </a:spcBef>
        <a:buFontTx/>
        <a:buNone/>
        <a:defRPr kumimoji="1" lang="zh-CN" altLang="en-US" sz="36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60000"/>
        <a:buFont typeface="Wingdings" panose="05000000000000000000" pitchFamily="2" charset="2"/>
        <a:buNone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1pPr>
      <a:lvl2pPr marL="360045" indent="-17145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4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2pPr>
      <a:lvl3pPr marL="539750" indent="-171450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2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3pPr>
      <a:lvl4pPr marL="720090" indent="-144145" algn="l" defTabSz="685165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zh-CN" altLang="en-US" sz="11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4pPr>
      <a:lvl5pPr marL="899795" marR="0" indent="-136525" algn="l" defTabSz="685165" rtl="0" eaLnBrk="1" fontAlgn="auto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90204" pitchFamily="34" charset="0"/>
        <a:buChar char="•"/>
        <a:defRPr lang="en-US" altLang="zh-CN" sz="10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5pPr>
      <a:lvl6pPr marL="1043940" indent="-122555" algn="l" defTabSz="6851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9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224280" indent="-114935" algn="l" defTabSz="6851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9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56" y="0"/>
            <a:ext cx="9144000" cy="5143500"/>
          </a:xfrm>
          <a:prstGeom prst="rect">
            <a:avLst/>
          </a:prstGeom>
        </p:spPr>
      </p:pic>
      <p:cxnSp>
        <p:nvCxnSpPr>
          <p:cNvPr id="28" name="Straight Connector 6"/>
          <p:cNvCxnSpPr/>
          <p:nvPr/>
        </p:nvCxnSpPr>
        <p:spPr>
          <a:xfrm>
            <a:off x="373010" y="4083918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5G+AI网络应用专题赛</a:t>
            </a:r>
          </a:p>
        </p:txBody>
      </p:sp>
      <p:sp>
        <p:nvSpPr>
          <p:cNvPr id="3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50824" y="3348000"/>
            <a:ext cx="8640000" cy="591902"/>
          </a:xfrm>
        </p:spPr>
        <p:txBody>
          <a:bodyPr>
            <a:noAutofit/>
          </a:bodyPr>
          <a:lstStyle/>
          <a:p>
            <a:pPr>
              <a:spcBef>
                <a:spcPts val="50"/>
              </a:spcBef>
            </a:pPr>
            <a:r>
              <a:rPr lang="en-US" altLang="zh-CN" sz="1800" dirty="0">
                <a:effectLst/>
              </a:rPr>
              <a:t>ITU-ML5G-PS-005</a:t>
            </a:r>
          </a:p>
          <a:p>
            <a:pPr>
              <a:spcBef>
                <a:spcPts val="50"/>
              </a:spcBef>
            </a:pPr>
            <a:r>
              <a:rPr lang="en-US" altLang="zh-CN" sz="1800" dirty="0">
                <a:effectLst/>
              </a:rPr>
              <a:t>Network anomaly detection based on logs</a:t>
            </a:r>
            <a:endParaRPr lang="zh-CN" altLang="en-US" sz="1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51157" y="4209751"/>
            <a:ext cx="8712968" cy="2880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Chin</a:t>
            </a:r>
            <a:r>
              <a:rPr lang="zh-CN" altLang="en-US" sz="1800" dirty="0"/>
              <a:t>：</a:t>
            </a:r>
            <a:r>
              <a:rPr lang="en-US" altLang="zh-CN" sz="1800" dirty="0"/>
              <a:t>Qin </a:t>
            </a:r>
            <a:r>
              <a:rPr lang="en-US" altLang="zh-CN" sz="1800" dirty="0" err="1"/>
              <a:t>YuKun</a:t>
            </a:r>
            <a:r>
              <a:rPr lang="zh-CN" altLang="en-US" sz="1800" dirty="0"/>
              <a:t>，</a:t>
            </a:r>
            <a:r>
              <a:rPr lang="en-US" altLang="zh-CN" sz="1800" dirty="0"/>
              <a:t>Song Yong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Xie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Yuchen</a:t>
            </a:r>
            <a:r>
              <a:rPr lang="zh-CN" altLang="en-US" sz="1800" dirty="0"/>
              <a:t>，</a:t>
            </a:r>
            <a:r>
              <a:rPr lang="en-US" altLang="zh-CN" sz="1800" dirty="0"/>
              <a:t>Wei </a:t>
            </a:r>
            <a:r>
              <a:rPr lang="en-US" altLang="zh-CN" sz="1800" dirty="0" err="1"/>
              <a:t>QiangShen</a:t>
            </a:r>
            <a:endParaRPr lang="zh-CN" altLang="en-US" sz="1800" dirty="0"/>
          </a:p>
        </p:txBody>
      </p:sp>
      <p:pic>
        <p:nvPicPr>
          <p:cNvPr id="2" name="Picture 1" descr="ITU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" y="103505"/>
            <a:ext cx="541581" cy="573025"/>
          </a:xfrm>
          <a:prstGeom prst="rect">
            <a:avLst/>
          </a:prstGeom>
        </p:spPr>
      </p:pic>
      <p:pic>
        <p:nvPicPr>
          <p:cNvPr id="4" name="Picture 3" descr="AIIA logo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80" y="103505"/>
            <a:ext cx="1237010" cy="575536"/>
          </a:xfrm>
          <a:prstGeom prst="rect">
            <a:avLst/>
          </a:prstGeom>
        </p:spPr>
      </p:pic>
      <p:pic>
        <p:nvPicPr>
          <p:cNvPr id="5" name="Picture 4" descr="联通标准标识RGB-彩色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246" y="103505"/>
            <a:ext cx="1047581" cy="57302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10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7232" y="0"/>
            <a:ext cx="8497192" cy="576000"/>
          </a:xfrm>
        </p:spPr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Highlights——Advantages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9992" y="1297341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kumimoji="1" lang="en-US" altLang="zh-CN" sz="1200" dirty="0"/>
              <a:t>Result</a:t>
            </a:r>
            <a:endParaRPr kumimoji="1" lang="zh-CN" altLang="en-US" sz="1200" dirty="0"/>
          </a:p>
        </p:txBody>
      </p:sp>
      <p:sp>
        <p:nvSpPr>
          <p:cNvPr id="13" name="内容占位符 3"/>
          <p:cNvSpPr>
            <a:spLocks noGrp="1"/>
          </p:cNvSpPr>
          <p:nvPr>
            <p:ph sz="quarter" idx="17"/>
          </p:nvPr>
        </p:nvSpPr>
        <p:spPr>
          <a:xfrm>
            <a:off x="285038" y="861912"/>
            <a:ext cx="3743828" cy="289312"/>
          </a:xfrm>
        </p:spPr>
        <p:txBody>
          <a:bodyPr>
            <a:normAutofit/>
          </a:bodyPr>
          <a:lstStyle/>
          <a:p>
            <a:r>
              <a:rPr lang="en-US" altLang="zh-CN" sz="1200" dirty="0"/>
              <a:t>P=100%</a:t>
            </a:r>
            <a:r>
              <a:rPr lang="zh-CN" altLang="en-US" sz="1200" dirty="0"/>
              <a:t>；</a:t>
            </a:r>
            <a:r>
              <a:rPr lang="en-US" altLang="zh-CN" sz="1200" dirty="0"/>
              <a:t>R=100%</a:t>
            </a:r>
            <a:r>
              <a:rPr lang="zh-CN" altLang="en-US" sz="1200" dirty="0"/>
              <a:t>；</a:t>
            </a:r>
            <a:r>
              <a:rPr lang="en-US" altLang="zh-CN" sz="1200" dirty="0">
                <a:solidFill>
                  <a:srgbClr val="FF0000"/>
                </a:solidFill>
              </a:rPr>
              <a:t>F1=1.00</a:t>
            </a:r>
            <a:r>
              <a:rPr lang="zh-CN" altLang="en-US" sz="1200" dirty="0">
                <a:solidFill>
                  <a:srgbClr val="FF0000"/>
                </a:solidFill>
              </a:rPr>
              <a:t>，</a:t>
            </a:r>
            <a:r>
              <a:rPr lang="en-US" altLang="zh-CN" sz="1200" dirty="0">
                <a:solidFill>
                  <a:srgbClr val="FF0000"/>
                </a:solidFill>
              </a:rPr>
              <a:t>Top 1 at CUC </a:t>
            </a:r>
            <a:r>
              <a:rPr lang="zh-CN" altLang="en-US" sz="1200" dirty="0"/>
              <a:t>。</a:t>
            </a:r>
            <a:endParaRPr lang="en-US" altLang="zh-CN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16922" y="1259656"/>
            <a:ext cx="3823030" cy="255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>
                <a:latin typeface="+mn-ea"/>
              </a:rPr>
              <a:t>Advantages</a:t>
            </a:r>
            <a:endParaRPr lang="en-US" altLang="zh-CN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zh-CN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+mn-ea"/>
              </a:rPr>
              <a:t>Efficient and Effective template extraction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+mn-ea"/>
              </a:rPr>
              <a:t>Increasingly accumulated knowledge dictionary and potential knowledge graph construction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+mn-ea"/>
              </a:rPr>
              <a:t>Perfect tradeoff of bias and variance</a:t>
            </a:r>
            <a:r>
              <a:rPr lang="zh-CN" altLang="en-US" sz="1200" dirty="0">
                <a:latin typeface="+mn-ea"/>
              </a:rPr>
              <a:t>；</a:t>
            </a:r>
            <a:endParaRPr lang="en-US" altLang="zh-CN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200" dirty="0">
                <a:latin typeface="+mn-ea"/>
              </a:rPr>
              <a:t>Very low time-consuming in time series detection part LSTM</a:t>
            </a:r>
          </a:p>
        </p:txBody>
      </p:sp>
      <p:sp>
        <p:nvSpPr>
          <p:cNvPr id="17" name="圆角矩形标注 138"/>
          <p:cNvSpPr/>
          <p:nvPr/>
        </p:nvSpPr>
        <p:spPr bwMode="auto">
          <a:xfrm>
            <a:off x="289483" y="1315053"/>
            <a:ext cx="3797202" cy="2696856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9" name="圆角矩形标注 138"/>
          <p:cNvSpPr/>
          <p:nvPr/>
        </p:nvSpPr>
        <p:spPr bwMode="auto">
          <a:xfrm>
            <a:off x="4572000" y="1315052"/>
            <a:ext cx="4229250" cy="2696857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587943"/>
            <a:ext cx="3743828" cy="2307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11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Highlights——</a:t>
            </a:r>
            <a:r>
              <a:rPr lang="en-US" altLang="zh-CN" b="1" dirty="0"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Highly interpretable for Engineers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88" y="1825915"/>
            <a:ext cx="2932331" cy="15453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07897" y="1491631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2</a:t>
            </a:r>
            <a:r>
              <a:rPr kumimoji="1" lang="zh-CN" altLang="en-US" sz="1000" dirty="0"/>
              <a:t>、</a:t>
            </a:r>
            <a:r>
              <a:rPr kumimoji="1" lang="en-US" altLang="zh-CN" sz="1000" dirty="0"/>
              <a:t>Key</a:t>
            </a:r>
            <a:r>
              <a:rPr kumimoji="1" lang="zh-CN" altLang="en-US" sz="1000" dirty="0"/>
              <a:t> </a:t>
            </a:r>
            <a:r>
              <a:rPr kumimoji="1" lang="en-US" altLang="zh-CN" sz="1000" dirty="0"/>
              <a:t>Words</a:t>
            </a:r>
            <a:endParaRPr kumimoji="1" lang="zh-CN" alt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437608" y="1491631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3</a:t>
            </a:r>
            <a:r>
              <a:rPr kumimoji="1" lang="zh-CN" altLang="en-US" sz="1000" dirty="0"/>
              <a:t>、</a:t>
            </a:r>
            <a:r>
              <a:rPr kumimoji="1" lang="en-US" altLang="zh-CN" sz="1000" dirty="0"/>
              <a:t>Log Template</a:t>
            </a:r>
            <a:endParaRPr kumimoji="1" lang="zh-CN" altLang="en-US" sz="1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835841" y="3394553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4</a:t>
            </a:r>
            <a:r>
              <a:rPr kumimoji="1" lang="zh-CN" altLang="en-US" sz="1000" dirty="0"/>
              <a:t>、</a:t>
            </a:r>
            <a:r>
              <a:rPr kumimoji="1" lang="en-US" altLang="zh-CN" sz="1000" dirty="0"/>
              <a:t>Key Phrase</a:t>
            </a:r>
            <a:endParaRPr kumimoji="1"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" y="1801760"/>
            <a:ext cx="2875273" cy="29317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00845" y="1468881"/>
            <a:ext cx="2222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1</a:t>
            </a:r>
            <a:r>
              <a:rPr kumimoji="1" lang="zh-CN" altLang="en-US" sz="1000" dirty="0"/>
              <a:t>、</a:t>
            </a:r>
            <a:r>
              <a:rPr kumimoji="1" lang="en-US" altLang="zh-CN" sz="1000" dirty="0"/>
              <a:t>Time Series Abnormal Detection</a:t>
            </a:r>
            <a:endParaRPr kumimoji="1" lang="zh-CN" altLang="en-US" sz="1000" dirty="0"/>
          </a:p>
        </p:txBody>
      </p:sp>
      <p:sp>
        <p:nvSpPr>
          <p:cNvPr id="19" name="内容占位符 3"/>
          <p:cNvSpPr>
            <a:spLocks noGrp="1"/>
          </p:cNvSpPr>
          <p:nvPr>
            <p:ph sz="quarter" idx="17"/>
          </p:nvPr>
        </p:nvSpPr>
        <p:spPr>
          <a:xfrm>
            <a:off x="395291" y="771551"/>
            <a:ext cx="8353423" cy="648072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Highly readable and interpretable for Operation Engineers.</a:t>
            </a:r>
          </a:p>
        </p:txBody>
      </p:sp>
      <p:sp>
        <p:nvSpPr>
          <p:cNvPr id="20" name="椭圆 19"/>
          <p:cNvSpPr/>
          <p:nvPr/>
        </p:nvSpPr>
        <p:spPr>
          <a:xfrm>
            <a:off x="2088193" y="1874665"/>
            <a:ext cx="247388" cy="121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118378" y="2931790"/>
            <a:ext cx="247388" cy="112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118378" y="3965071"/>
            <a:ext cx="217203" cy="118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80" y="1809860"/>
            <a:ext cx="996592" cy="17455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480" y="3682057"/>
            <a:ext cx="4174439" cy="10006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12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Application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036789"/>
            <a:ext cx="4247991" cy="2444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036789"/>
            <a:ext cx="4248472" cy="2448316"/>
          </a:xfrm>
          <a:prstGeom prst="rect">
            <a:avLst/>
          </a:prstGeom>
        </p:spPr>
      </p:pic>
      <p:sp>
        <p:nvSpPr>
          <p:cNvPr id="15" name="内容占位符 3"/>
          <p:cNvSpPr>
            <a:spLocks noGrp="1"/>
          </p:cNvSpPr>
          <p:nvPr>
            <p:ph sz="quarter" idx="17"/>
          </p:nvPr>
        </p:nvSpPr>
        <p:spPr>
          <a:xfrm>
            <a:off x="396000" y="843558"/>
            <a:ext cx="8353423" cy="1080120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Productization in AIOps</a:t>
            </a:r>
          </a:p>
          <a:p>
            <a:r>
              <a:rPr lang="en-US" altLang="zh-CN" sz="1400" dirty="0"/>
              <a:t>Deployed for 20+ system</a:t>
            </a:r>
          </a:p>
          <a:p>
            <a:r>
              <a:rPr lang="en-US" altLang="zh-CN" sz="1400" dirty="0"/>
              <a:t>Daily processed 0.92TB data with 92% accuracy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5291" y="123542"/>
            <a:ext cx="8497192" cy="576000"/>
          </a:xfrm>
        </p:spPr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ackground-</a:t>
            </a: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Logs are valuable for network maintenance with existing challenges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395291" y="987574"/>
            <a:ext cx="8353423" cy="1008112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Huge chunks of data was generated by Network Equipment and these information can be used to detect existing faults to improve the network maintenance.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4355976" y="2453500"/>
            <a:ext cx="4536504" cy="216024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1pPr>
            <a:lvl2pPr marL="360045" indent="-17145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2pPr>
            <a:lvl3pPr marL="539750" indent="-171450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2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3pPr>
            <a:lvl4pPr marL="720090" indent="-144145" algn="l" defTabSz="685165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zh-CN" altLang="en-US" sz="11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ClrTx/>
              <a:buSzPct val="100000"/>
              <a:buFont typeface="Arial" panose="020B0604020202090204" pitchFamily="34" charset="0"/>
              <a:buChar char="•"/>
              <a:defRPr lang="en-US" altLang="zh-CN" sz="1000" kern="1200">
                <a:solidFill>
                  <a:schemeClr val="tx1"/>
                </a:solidFill>
                <a:latin typeface="+mn-ea"/>
                <a:ea typeface="+mn-ea"/>
                <a:cs typeface="Arial" panose="020B060402020209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9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9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Plenty of data</a:t>
            </a:r>
            <a:r>
              <a:rPr lang="zh-CN" altLang="en-US" sz="1400" dirty="0"/>
              <a:t>（</a:t>
            </a:r>
            <a:r>
              <a:rPr lang="en-US" altLang="zh-CN" sz="1400" dirty="0"/>
              <a:t>1GB/H+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Highly increasing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Various logs</a:t>
            </a:r>
            <a:r>
              <a:rPr lang="zh-CN" altLang="en-US" sz="1400" dirty="0"/>
              <a:t>（</a:t>
            </a:r>
            <a:r>
              <a:rPr lang="en-US" altLang="zh-CN" sz="1400" dirty="0"/>
              <a:t>Exchanger</a:t>
            </a:r>
            <a:r>
              <a:rPr lang="zh-CN" altLang="en-US" sz="1400" dirty="0"/>
              <a:t>、</a:t>
            </a:r>
            <a:r>
              <a:rPr lang="en-US" altLang="zh-CN" sz="1400" dirty="0"/>
              <a:t>Server</a:t>
            </a:r>
            <a:r>
              <a:rPr lang="zh-CN" altLang="en-US" sz="1400" dirty="0"/>
              <a:t>、</a:t>
            </a:r>
            <a:r>
              <a:rPr lang="en-US" altLang="zh-CN" sz="1400" dirty="0"/>
              <a:t>Router, etc.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Unstructured data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Low-interpretable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 dirty="0"/>
              <a:t>Imbalanced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sp>
        <p:nvSpPr>
          <p:cNvPr id="10" name="Rectangle 5"/>
          <p:cNvSpPr/>
          <p:nvPr/>
        </p:nvSpPr>
        <p:spPr>
          <a:xfrm>
            <a:off x="683568" y="2859782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+mn-ea"/>
              </a:rPr>
              <a:t>Abnormal Detection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683568" y="3381345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solidFill>
                  <a:schemeClr val="tx1"/>
                </a:solidFill>
                <a:latin typeface="+mn-ea"/>
              </a:rPr>
              <a:t>Alarm Root Analysis</a:t>
            </a:r>
            <a:endParaRPr lang="zh-CN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2384608" y="3381345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+mn-ea"/>
              </a:rPr>
              <a:t>Fault Locating on Resource Chain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683568" y="3902907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+mn-ea"/>
              </a:rPr>
              <a:t>System Evaluation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6" name="Rectangle 5"/>
          <p:cNvSpPr/>
          <p:nvPr/>
        </p:nvSpPr>
        <p:spPr>
          <a:xfrm>
            <a:off x="2384608" y="3902907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+mn-ea"/>
              </a:rPr>
              <a:t>Fault Warning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0" name="Rectangle 5"/>
          <p:cNvSpPr/>
          <p:nvPr/>
        </p:nvSpPr>
        <p:spPr>
          <a:xfrm>
            <a:off x="2384608" y="2859782"/>
            <a:ext cx="1440000" cy="360000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1200" dirty="0">
                <a:latin typeface="+mn-ea"/>
                <a:sym typeface="Arial" panose="020B0604020202090204" pitchFamily="34" charset="0"/>
              </a:rPr>
              <a:t>Event Alarm Convergence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1" name="圆角矩形标注 138"/>
          <p:cNvSpPr/>
          <p:nvPr/>
        </p:nvSpPr>
        <p:spPr bwMode="auto">
          <a:xfrm>
            <a:off x="539552" y="2407260"/>
            <a:ext cx="3438360" cy="2252721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2438599"/>
            <a:ext cx="1399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Log Application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8782" y="42584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……</a:t>
            </a:r>
            <a:endParaRPr kumimoji="1" lang="zh-CN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ackground</a:t>
            </a:r>
            <a:r>
              <a:rPr lang="en-US" altLang="zh-CN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——</a:t>
            </a:r>
            <a:r>
              <a:rPr lang="en-US" altLang="zh-CN" b="1" dirty="0"/>
              <a:t>NLP &amp; Abnormal Detection </a:t>
            </a:r>
            <a:endParaRPr lang="en-US" altLang="zh-CN" dirty="0">
              <a:effectLst/>
            </a:endParaRPr>
          </a:p>
        </p:txBody>
      </p:sp>
      <p:sp>
        <p:nvSpPr>
          <p:cNvPr id="18" name="内容占位符 3"/>
          <p:cNvSpPr>
            <a:spLocks noGrp="1"/>
          </p:cNvSpPr>
          <p:nvPr>
            <p:ph sz="quarter" idx="17"/>
          </p:nvPr>
        </p:nvSpPr>
        <p:spPr>
          <a:xfrm>
            <a:off x="395288" y="987574"/>
            <a:ext cx="8353423" cy="821151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Network Abnormal Detection based on Logs was composed by NLP and typical abnormal detection.</a:t>
            </a:r>
          </a:p>
        </p:txBody>
      </p:sp>
      <p:sp>
        <p:nvSpPr>
          <p:cNvPr id="15" name="矩形 14"/>
          <p:cNvSpPr/>
          <p:nvPr/>
        </p:nvSpPr>
        <p:spPr>
          <a:xfrm>
            <a:off x="895169" y="2211710"/>
            <a:ext cx="1620000" cy="421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Log Collection</a:t>
            </a:r>
            <a:endParaRPr kumimoji="1"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10886" y="2216176"/>
            <a:ext cx="1620000" cy="421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Log Parsing</a:t>
            </a:r>
            <a:endParaRPr kumimoji="1"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26603" y="2215022"/>
            <a:ext cx="1620000" cy="421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Feature Extraction</a:t>
            </a:r>
            <a:endParaRPr kumimoji="1"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42320" y="2211710"/>
            <a:ext cx="1620000" cy="4219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Abnormal Detection</a:t>
            </a:r>
            <a:endParaRPr kumimoji="1" lang="zh-CN" altLang="en-US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04" y="2882336"/>
            <a:ext cx="1432930" cy="1432930"/>
          </a:xfrm>
          <a:prstGeom prst="rect">
            <a:avLst/>
          </a:prstGeom>
        </p:spPr>
      </p:pic>
      <p:sp>
        <p:nvSpPr>
          <p:cNvPr id="20" name="圆角矩形标注 138"/>
          <p:cNvSpPr/>
          <p:nvPr/>
        </p:nvSpPr>
        <p:spPr bwMode="auto">
          <a:xfrm>
            <a:off x="895169" y="2825652"/>
            <a:ext cx="1620000" cy="154629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1" name="圆角矩形标注 138"/>
          <p:cNvSpPr/>
          <p:nvPr/>
        </p:nvSpPr>
        <p:spPr bwMode="auto">
          <a:xfrm>
            <a:off x="2810886" y="2829826"/>
            <a:ext cx="1620000" cy="154629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2" name="圆角矩形标注 138"/>
          <p:cNvSpPr/>
          <p:nvPr/>
        </p:nvSpPr>
        <p:spPr bwMode="auto">
          <a:xfrm>
            <a:off x="4726603" y="2825652"/>
            <a:ext cx="1620000" cy="154629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5" name="圆角矩形标注 138"/>
          <p:cNvSpPr/>
          <p:nvPr/>
        </p:nvSpPr>
        <p:spPr bwMode="auto">
          <a:xfrm>
            <a:off x="6648008" y="2825652"/>
            <a:ext cx="1620000" cy="154629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600" y="2892511"/>
            <a:ext cx="1549597" cy="14227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18" y="2882336"/>
            <a:ext cx="1447769" cy="14283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913" y="2880685"/>
            <a:ext cx="1550814" cy="1430037"/>
          </a:xfrm>
          <a:prstGeom prst="rect">
            <a:avLst/>
          </a:prstGeom>
        </p:spPr>
      </p:pic>
      <p:cxnSp>
        <p:nvCxnSpPr>
          <p:cNvPr id="28" name="直线箭头连接符 27"/>
          <p:cNvCxnSpPr>
            <a:endCxn id="15" idx="1"/>
          </p:cNvCxnSpPr>
          <p:nvPr/>
        </p:nvCxnSpPr>
        <p:spPr>
          <a:xfrm flipV="1">
            <a:off x="467544" y="2422666"/>
            <a:ext cx="427625" cy="50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15" idx="3"/>
            <a:endCxn id="16" idx="1"/>
          </p:cNvCxnSpPr>
          <p:nvPr/>
        </p:nvCxnSpPr>
        <p:spPr>
          <a:xfrm>
            <a:off x="2515169" y="2422666"/>
            <a:ext cx="295717" cy="44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16" idx="3"/>
            <a:endCxn id="17" idx="1"/>
          </p:cNvCxnSpPr>
          <p:nvPr/>
        </p:nvCxnSpPr>
        <p:spPr>
          <a:xfrm flipV="1">
            <a:off x="4430886" y="2425978"/>
            <a:ext cx="295717" cy="11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7" idx="3"/>
            <a:endCxn id="19" idx="1"/>
          </p:cNvCxnSpPr>
          <p:nvPr/>
        </p:nvCxnSpPr>
        <p:spPr>
          <a:xfrm flipV="1">
            <a:off x="6346603" y="2422666"/>
            <a:ext cx="295717" cy="33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19" idx="3"/>
          </p:cNvCxnSpPr>
          <p:nvPr/>
        </p:nvCxnSpPr>
        <p:spPr>
          <a:xfrm>
            <a:off x="8262320" y="2422666"/>
            <a:ext cx="34212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763670" y="4425480"/>
            <a:ext cx="13773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Normal</a:t>
            </a:r>
            <a:r>
              <a:rPr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/A</a:t>
            </a:r>
            <a:r>
              <a:rPr lang="zh-CN" altLang="en-US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bnormal</a:t>
            </a:r>
          </a:p>
        </p:txBody>
      </p:sp>
      <p:sp>
        <p:nvSpPr>
          <p:cNvPr id="46" name="矩形 45"/>
          <p:cNvSpPr/>
          <p:nvPr/>
        </p:nvSpPr>
        <p:spPr>
          <a:xfrm>
            <a:off x="2810886" y="4430271"/>
            <a:ext cx="1614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Templates/Keywords/Phrase</a:t>
            </a:r>
            <a:r>
              <a:rPr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…</a:t>
            </a:r>
            <a:endParaRPr lang="zh-CN" altLang="en-US" sz="12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06795" y="4434993"/>
            <a:ext cx="1737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Sequence feature/ Template aggregation/</a:t>
            </a:r>
          </a:p>
          <a:p>
            <a:r>
              <a:rPr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…</a:t>
            </a:r>
            <a:endParaRPr lang="zh-CN" altLang="en-US" sz="12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0858" y="4424469"/>
            <a:ext cx="1798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Batch logs/Streaming logs/Offline log/…</a:t>
            </a:r>
            <a:endParaRPr lang="zh-CN" altLang="en-US" sz="12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B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ackground</a:t>
            </a:r>
            <a:r>
              <a:rPr lang="en-US" altLang="zh-CN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——Related works are not perfect.</a:t>
            </a:r>
            <a:r>
              <a:rPr lang="en-US" altLang="zh-CN" b="1" dirty="0"/>
              <a:t> 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395287" y="751064"/>
            <a:ext cx="8353423" cy="10081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200" dirty="0">
                <a:effectLst/>
                <a:latin typeface="+mj-lt"/>
                <a:cs typeface="Times New Roman" panose="02020603050405020304" pitchFamily="18" charset="0"/>
              </a:rPr>
              <a:t>Towards automated </a:t>
            </a:r>
            <a:r>
              <a:rPr lang="en-US" sz="1200" dirty="0" err="1">
                <a:effectLst/>
                <a:latin typeface="+mj-lt"/>
                <a:cs typeface="Times New Roman" panose="02020603050405020304" pitchFamily="18" charset="0"/>
              </a:rPr>
              <a:t>logparsing</a:t>
            </a:r>
            <a:r>
              <a:rPr lang="en-US" sz="1200" dirty="0">
                <a:effectLst/>
                <a:latin typeface="+mj-lt"/>
                <a:cs typeface="Times New Roman" panose="02020603050405020304" pitchFamily="18" charset="0"/>
              </a:rPr>
              <a:t> works better with small dataset.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200" dirty="0">
                <a:latin typeface="+mj-lt"/>
                <a:cs typeface="Times New Roman" panose="02020603050405020304" pitchFamily="18" charset="0"/>
              </a:rPr>
              <a:t>G</a:t>
            </a:r>
            <a:r>
              <a:rPr lang="en-US" sz="1200" dirty="0">
                <a:effectLst/>
                <a:latin typeface="+mj-lt"/>
                <a:cs typeface="Times New Roman" panose="02020603050405020304" pitchFamily="18" charset="0"/>
              </a:rPr>
              <a:t>raph-based clustering </a:t>
            </a:r>
            <a:r>
              <a:rPr lang="en-US" altLang="zh-CN" sz="1200" dirty="0">
                <a:effectLst/>
                <a:latin typeface="+mj-lt"/>
                <a:cs typeface="Times New Roman" panose="02020603050405020304" pitchFamily="18" charset="0"/>
              </a:rPr>
              <a:t>is </a:t>
            </a:r>
            <a:r>
              <a:rPr lang="en-US" altLang="zh-CN" sz="1200" dirty="0">
                <a:latin typeface="+mj-lt"/>
                <a:cs typeface="Times New Roman" panose="02020603050405020304" pitchFamily="18" charset="0"/>
              </a:rPr>
              <a:t>high time-consuming.</a:t>
            </a:r>
            <a:endParaRPr lang="en-US" sz="1200" dirty="0">
              <a:effectLst/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90204" pitchFamily="34" charset="0"/>
              </a:rPr>
              <a:t>Spell is hard to interpret even with a good performance</a:t>
            </a:r>
            <a:endParaRPr lang="en-US" altLang="zh-CN" sz="800" dirty="0">
              <a:latin typeface="+mj-lt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2" y="1563638"/>
            <a:ext cx="1117577" cy="14503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290" y="1563638"/>
            <a:ext cx="41767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NewRomanPSMT" panose="02020603050405020304" charset="0"/>
              </a:rPr>
              <a:t>RISTO V, PIHELGAS M. </a:t>
            </a:r>
            <a:r>
              <a:rPr lang="en-US" altLang="zh-CN" sz="1000" dirty="0" err="1">
                <a:latin typeface="TimesNewRomanPSMT" panose="02020603050405020304" charset="0"/>
              </a:rPr>
              <a:t>LogCluster</a:t>
            </a:r>
            <a:r>
              <a:rPr lang="en-US" altLang="zh-CN" sz="1000" dirty="0">
                <a:latin typeface="TimesNewRomanPSMT" panose="02020603050405020304" charset="0"/>
              </a:rPr>
              <a:t> — a data clustering and pattern mining algorithm for event logs[C]// Conference on Net-work and Service Management (CNSM). 2015: 1-7.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latin typeface="TimesNewRomanPSMT" panose="020206030504050203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 err="1">
                <a:latin typeface="TimesNewRomanPSMT" panose="02020603050405020304" charset="0"/>
              </a:rPr>
              <a:t>HEPJ,ZHUJM,HESL,etal.Towardsautomatedlogparsingfor</a:t>
            </a:r>
            <a:r>
              <a:rPr lang="en-US" altLang="zh-CN" sz="1000" dirty="0">
                <a:latin typeface="TimesNewRomanPSMT" panose="02020603050405020304" charset="0"/>
              </a:rPr>
              <a:t> large-scale log data analysis[J]. IEEE Transactions on Dependable and Secure Computing, 2018, 15(6): 931-944.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latin typeface="TimesNewRomanPSMT" panose="020206030504050203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NewRomanPSMT" panose="02020603050405020304" charset="0"/>
              </a:rPr>
              <a:t>STUDIAWAN H, SOHEL F, PAYNE C. Automatic event log ab- </a:t>
            </a:r>
            <a:r>
              <a:rPr lang="en-US" altLang="zh-CN" sz="1000" dirty="0" err="1">
                <a:latin typeface="TimesNewRomanPSMT" panose="02020603050405020304" charset="0"/>
              </a:rPr>
              <a:t>straction</a:t>
            </a:r>
            <a:r>
              <a:rPr lang="en-US" altLang="zh-CN" sz="1000" dirty="0">
                <a:latin typeface="TimesNewRomanPSMT" panose="02020603050405020304" charset="0"/>
              </a:rPr>
              <a:t> to support forensic investigation[C]// ACSW 2020. 2020: 1-9.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latin typeface="TimesNewRomanPSMT" panose="020206030504050203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NewRomanPSMT" panose="02020603050405020304" charset="0"/>
              </a:rPr>
              <a:t>STUDIAWAN H, PAYNE C, SOHEL F. Automatic graph-based clustering for security logs[C]// Advanced Information Networking and Applications(AINA). 2019: 914-926.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latin typeface="TimesNewRomanPSMT" panose="020206030504050203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NewRomanPSMT" panose="02020603050405020304" charset="0"/>
              </a:rPr>
              <a:t>DAI H, LI H, CHEN C S, et al. </a:t>
            </a:r>
            <a:r>
              <a:rPr lang="en-US" altLang="zh-CN" sz="1000" dirty="0" err="1">
                <a:latin typeface="TimesNewRomanPSMT" panose="02020603050405020304" charset="0"/>
              </a:rPr>
              <a:t>Logram</a:t>
            </a:r>
            <a:r>
              <a:rPr lang="en-US" altLang="zh-CN" sz="1000" dirty="0">
                <a:latin typeface="TimesNewRomanPSMT" panose="02020603050405020304" charset="0"/>
              </a:rPr>
              <a:t>: efficient log parsing using n-gram dictionaries[R]. 2020. 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latin typeface="TimesNewRomanPSMT" panose="020206030504050203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latin typeface="TimesNewRomanPSMT" panose="02020603050405020304" charset="0"/>
              </a:rPr>
              <a:t>DU M, LI F F. Spell: online streaming parsing of large unstructured system logs[J]. IEEE Transactions on Knowledge and Data </a:t>
            </a:r>
            <a:r>
              <a:rPr lang="en-US" altLang="zh-CN" sz="1000" dirty="0" err="1">
                <a:latin typeface="TimesNewRomanPSMT" panose="02020603050405020304" charset="0"/>
              </a:rPr>
              <a:t>Engi</a:t>
            </a:r>
            <a:r>
              <a:rPr lang="en-US" altLang="zh-CN" sz="1000" dirty="0">
                <a:latin typeface="TimesNewRomanPSMT" panose="02020603050405020304" charset="0"/>
              </a:rPr>
              <a:t>- </a:t>
            </a:r>
            <a:r>
              <a:rPr lang="en-US" altLang="zh-CN" sz="1000" dirty="0" err="1">
                <a:latin typeface="TimesNewRomanPSMT" panose="02020603050405020304" charset="0"/>
              </a:rPr>
              <a:t>neering</a:t>
            </a:r>
            <a:r>
              <a:rPr lang="en-US" altLang="zh-CN" sz="1000" dirty="0">
                <a:latin typeface="TimesNewRomanPSMT" panose="02020603050405020304" charset="0"/>
              </a:rPr>
              <a:t>, 2019, 31(11): 2213-2227.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99" y="1557352"/>
            <a:ext cx="1066861" cy="14558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728" y="1557352"/>
            <a:ext cx="1117577" cy="14559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3200638"/>
            <a:ext cx="1122412" cy="1443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728" y="3193424"/>
            <a:ext cx="1117577" cy="14547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699" y="3203992"/>
            <a:ext cx="1108162" cy="14397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5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 Our Industry-level Solution 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47713" y="816264"/>
            <a:ext cx="1670127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Series Detection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57849" y="816264"/>
            <a:ext cx="1670127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 Dictionary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7577" y="816264"/>
            <a:ext cx="1670127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 Template Extraction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02150" y="816264"/>
            <a:ext cx="1670127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Abnormal Detection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5"/>
          <p:cNvSpPr txBox="1"/>
          <p:nvPr/>
        </p:nvSpPr>
        <p:spPr bwMode="auto">
          <a:xfrm>
            <a:off x="237576" y="1814312"/>
            <a:ext cx="1670128" cy="1024581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 Parsing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 Template Aggregation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TextBox 76"/>
          <p:cNvSpPr txBox="1"/>
          <p:nvPr/>
        </p:nvSpPr>
        <p:spPr bwMode="auto">
          <a:xfrm>
            <a:off x="3746451" y="1814312"/>
            <a:ext cx="1670127" cy="1024581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Template Frequency Series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TextBox 77"/>
          <p:cNvSpPr txBox="1"/>
          <p:nvPr/>
        </p:nvSpPr>
        <p:spPr bwMode="auto">
          <a:xfrm>
            <a:off x="5502149" y="1814312"/>
            <a:ext cx="1670128" cy="1024581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Template Match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Key-Word Match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Frequency Series Detection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TextBox 78"/>
          <p:cNvSpPr txBox="1"/>
          <p:nvPr/>
        </p:nvSpPr>
        <p:spPr bwMode="auto">
          <a:xfrm>
            <a:off x="7257849" y="1814494"/>
            <a:ext cx="1670127" cy="1024581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Template Accumulation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 Words Accumulation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TextBox 80"/>
          <p:cNvSpPr txBox="1"/>
          <p:nvPr/>
        </p:nvSpPr>
        <p:spPr bwMode="auto">
          <a:xfrm>
            <a:off x="237575" y="3147266"/>
            <a:ext cx="1670129" cy="1368334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Tokenization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Frequency Filter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SimHash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Aggregation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Long Common Sequence (LCS)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Drain</a:t>
            </a:r>
          </a:p>
        </p:txBody>
      </p:sp>
      <p:sp>
        <p:nvSpPr>
          <p:cNvPr id="36" name="TextBox 81"/>
          <p:cNvSpPr txBox="1"/>
          <p:nvPr/>
        </p:nvSpPr>
        <p:spPr bwMode="auto">
          <a:xfrm>
            <a:off x="3743566" y="3147266"/>
            <a:ext cx="1668435" cy="1368334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Stats-based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3-sigma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IQR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Deep Learning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LSTM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VAE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Time-Series-based: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Adaboll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TextBox 82"/>
          <p:cNvSpPr txBox="1"/>
          <p:nvPr/>
        </p:nvSpPr>
        <p:spPr bwMode="auto">
          <a:xfrm>
            <a:off x="5494686" y="3147266"/>
            <a:ext cx="1677591" cy="1368334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Weighted Aggregation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Voting</a:t>
            </a:r>
          </a:p>
        </p:txBody>
      </p:sp>
      <p:sp>
        <p:nvSpPr>
          <p:cNvPr id="38" name="TextBox 83"/>
          <p:cNvSpPr txBox="1"/>
          <p:nvPr/>
        </p:nvSpPr>
        <p:spPr bwMode="auto">
          <a:xfrm>
            <a:off x="7257849" y="3147266"/>
            <a:ext cx="1670127" cy="1368334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Root Analysis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Abnormal Event Chain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Template Dictionary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 words </a:t>
            </a:r>
          </a:p>
        </p:txBody>
      </p:sp>
      <p:sp>
        <p:nvSpPr>
          <p:cNvPr id="40" name="下箭头 39"/>
          <p:cNvSpPr/>
          <p:nvPr/>
        </p:nvSpPr>
        <p:spPr>
          <a:xfrm>
            <a:off x="860544" y="1519133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4370450" y="1519133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6125403" y="1519133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7880357" y="1519133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下箭头 43"/>
          <p:cNvSpPr/>
          <p:nvPr/>
        </p:nvSpPr>
        <p:spPr>
          <a:xfrm>
            <a:off x="7880357" y="2876882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下箭头 44"/>
          <p:cNvSpPr/>
          <p:nvPr/>
        </p:nvSpPr>
        <p:spPr>
          <a:xfrm>
            <a:off x="6125403" y="2876882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4370450" y="2876882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860544" y="2876882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7575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 1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744396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 3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97784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 4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51188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 5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92645" y="816264"/>
            <a:ext cx="1670127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 Key Information Extraction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74"/>
          <p:cNvSpPr txBox="1"/>
          <p:nvPr/>
        </p:nvSpPr>
        <p:spPr bwMode="auto">
          <a:xfrm>
            <a:off x="1993275" y="1814312"/>
            <a:ext cx="1667605" cy="1024581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 Words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 Phrases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TextBox 79"/>
          <p:cNvSpPr txBox="1"/>
          <p:nvPr/>
        </p:nvSpPr>
        <p:spPr bwMode="auto">
          <a:xfrm>
            <a:off x="1991833" y="3147266"/>
            <a:ext cx="1667604" cy="1368334"/>
          </a:xfrm>
          <a:prstGeom prst="rect">
            <a:avLst/>
          </a:prstGeom>
          <a:solidFill>
            <a:schemeClr val="accent1"/>
          </a:solidFill>
          <a:ln w="28575" algn="ctr">
            <a:noFill/>
            <a:miter lim="800000"/>
          </a:ln>
        </p:spPr>
        <p:txBody>
          <a:bodyPr wrap="square" rtlCol="0" anchor="t" anchorCtr="0">
            <a:no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Stats-based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TF-IDF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YAKE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Dictionary-based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：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Texttrank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multipartiterank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Ensemble: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sifrank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KeyBert</a:t>
            </a:r>
          </a:p>
        </p:txBody>
      </p:sp>
      <p:sp>
        <p:nvSpPr>
          <p:cNvPr id="57" name="下箭头 56"/>
          <p:cNvSpPr/>
          <p:nvPr/>
        </p:nvSpPr>
        <p:spPr>
          <a:xfrm>
            <a:off x="2615497" y="1519133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下箭头 57"/>
          <p:cNvSpPr/>
          <p:nvPr/>
        </p:nvSpPr>
        <p:spPr>
          <a:xfrm>
            <a:off x="2615497" y="2876882"/>
            <a:ext cx="424190" cy="25885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990978" y="4562093"/>
            <a:ext cx="166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 2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6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Development——Framework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451" y="860561"/>
            <a:ext cx="576064" cy="525658"/>
          </a:xfrm>
          <a:prstGeom prst="rect">
            <a:avLst/>
          </a:prstGeom>
        </p:spPr>
      </p:pic>
      <p:sp>
        <p:nvSpPr>
          <p:cNvPr id="8" name="矩形 19"/>
          <p:cNvSpPr/>
          <p:nvPr/>
        </p:nvSpPr>
        <p:spPr>
          <a:xfrm>
            <a:off x="907831" y="1765013"/>
            <a:ext cx="1260000" cy="36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Log Template Parse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矩形 19"/>
          <p:cNvSpPr/>
          <p:nvPr/>
        </p:nvSpPr>
        <p:spPr>
          <a:xfrm>
            <a:off x="902590" y="2350313"/>
            <a:ext cx="1260000" cy="36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Log Key Information Extraction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矩形 19"/>
          <p:cNvSpPr/>
          <p:nvPr/>
        </p:nvSpPr>
        <p:spPr>
          <a:xfrm>
            <a:off x="910696" y="3220858"/>
            <a:ext cx="1260000" cy="36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Time Series Analysis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椭圆 25"/>
          <p:cNvSpPr/>
          <p:nvPr/>
        </p:nvSpPr>
        <p:spPr>
          <a:xfrm>
            <a:off x="2361370" y="1755058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Template</a:t>
            </a:r>
            <a:endParaRPr kumimoji="1" lang="zh-CN" altLang="en-US" sz="800" dirty="0"/>
          </a:p>
        </p:txBody>
      </p:sp>
      <p:sp>
        <p:nvSpPr>
          <p:cNvPr id="22" name="椭圆 25"/>
          <p:cNvSpPr/>
          <p:nvPr/>
        </p:nvSpPr>
        <p:spPr>
          <a:xfrm>
            <a:off x="2356129" y="2350313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Key Words</a:t>
            </a:r>
            <a:endParaRPr kumimoji="1" lang="zh-CN" altLang="en-US" sz="800" dirty="0"/>
          </a:p>
        </p:txBody>
      </p:sp>
      <p:sp>
        <p:nvSpPr>
          <p:cNvPr id="25" name="椭圆 25"/>
          <p:cNvSpPr/>
          <p:nvPr/>
        </p:nvSpPr>
        <p:spPr>
          <a:xfrm>
            <a:off x="2361370" y="3223083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Detection Window</a:t>
            </a:r>
            <a:endParaRPr kumimoji="1" lang="zh-CN" altLang="en-US" sz="8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809" y="860561"/>
            <a:ext cx="576064" cy="525658"/>
          </a:xfrm>
          <a:prstGeom prst="rect">
            <a:avLst/>
          </a:prstGeom>
        </p:spPr>
      </p:pic>
      <p:sp>
        <p:nvSpPr>
          <p:cNvPr id="31" name="矩形 19"/>
          <p:cNvSpPr/>
          <p:nvPr/>
        </p:nvSpPr>
        <p:spPr>
          <a:xfrm>
            <a:off x="3684841" y="1755058"/>
            <a:ext cx="1260000" cy="36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Template Match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矩形 19"/>
          <p:cNvSpPr/>
          <p:nvPr/>
        </p:nvSpPr>
        <p:spPr>
          <a:xfrm>
            <a:off x="3671452" y="2350313"/>
            <a:ext cx="1260000" cy="36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Key Words Match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矩形 19"/>
          <p:cNvSpPr/>
          <p:nvPr/>
        </p:nvSpPr>
        <p:spPr>
          <a:xfrm>
            <a:off x="3649446" y="3227370"/>
            <a:ext cx="1260000" cy="3600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Abnormal Detection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椭圆 25"/>
          <p:cNvSpPr/>
          <p:nvPr/>
        </p:nvSpPr>
        <p:spPr>
          <a:xfrm>
            <a:off x="5376012" y="1755058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Abnormal</a:t>
            </a:r>
            <a:endParaRPr kumimoji="1" lang="zh-CN" altLang="en-US" sz="800" dirty="0"/>
          </a:p>
        </p:txBody>
      </p:sp>
      <p:sp>
        <p:nvSpPr>
          <p:cNvPr id="41" name="椭圆 25"/>
          <p:cNvSpPr/>
          <p:nvPr/>
        </p:nvSpPr>
        <p:spPr>
          <a:xfrm>
            <a:off x="5376012" y="2347324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Abnormal</a:t>
            </a:r>
            <a:endParaRPr kumimoji="1" lang="zh-CN" altLang="en-US" sz="800" dirty="0"/>
          </a:p>
        </p:txBody>
      </p:sp>
      <p:sp>
        <p:nvSpPr>
          <p:cNvPr id="43" name="椭圆 25"/>
          <p:cNvSpPr/>
          <p:nvPr/>
        </p:nvSpPr>
        <p:spPr>
          <a:xfrm>
            <a:off x="5376012" y="3220858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Abnormal</a:t>
            </a:r>
            <a:endParaRPr kumimoji="1" lang="zh-CN" altLang="en-US" sz="800" dirty="0"/>
          </a:p>
        </p:txBody>
      </p:sp>
      <p:sp>
        <p:nvSpPr>
          <p:cNvPr id="44" name="矩形 19"/>
          <p:cNvSpPr/>
          <p:nvPr/>
        </p:nvSpPr>
        <p:spPr>
          <a:xfrm>
            <a:off x="6515735" y="2345781"/>
            <a:ext cx="972000" cy="36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Abnormal Aggregation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矩形 19"/>
          <p:cNvSpPr/>
          <p:nvPr/>
        </p:nvSpPr>
        <p:spPr>
          <a:xfrm>
            <a:off x="7487983" y="3579862"/>
            <a:ext cx="1260000" cy="36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+mn-ea"/>
              </a:rPr>
              <a:t>Knowledge Dictionary</a:t>
            </a:r>
            <a:endParaRPr kumimoji="1"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椭圆 25"/>
          <p:cNvSpPr/>
          <p:nvPr/>
        </p:nvSpPr>
        <p:spPr>
          <a:xfrm>
            <a:off x="7680448" y="2342739"/>
            <a:ext cx="90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/>
              <a:t>Abnormal Logs</a:t>
            </a:r>
            <a:endParaRPr kumimoji="1" lang="zh-CN" altLang="en-US" sz="800" dirty="0"/>
          </a:p>
        </p:txBody>
      </p:sp>
      <p:sp>
        <p:nvSpPr>
          <p:cNvPr id="2" name="矩形 1"/>
          <p:cNvSpPr/>
          <p:nvPr/>
        </p:nvSpPr>
        <p:spPr>
          <a:xfrm>
            <a:off x="755576" y="1614300"/>
            <a:ext cx="2663815" cy="1252983"/>
          </a:xfrm>
          <a:prstGeom prst="rect">
            <a:avLst/>
          </a:prstGeom>
          <a:noFill/>
          <a:ln w="31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60817" y="3133125"/>
            <a:ext cx="2663815" cy="518745"/>
          </a:xfrm>
          <a:prstGeom prst="rect">
            <a:avLst/>
          </a:prstGeom>
          <a:noFill/>
          <a:ln w="31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菱形 29"/>
          <p:cNvSpPr/>
          <p:nvPr/>
        </p:nvSpPr>
        <p:spPr>
          <a:xfrm>
            <a:off x="3574511" y="1755740"/>
            <a:ext cx="1440000" cy="36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52" name="菱形 29"/>
          <p:cNvSpPr/>
          <p:nvPr/>
        </p:nvSpPr>
        <p:spPr>
          <a:xfrm>
            <a:off x="3574511" y="2345781"/>
            <a:ext cx="1440000" cy="36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53" name="菱形 29"/>
          <p:cNvSpPr/>
          <p:nvPr/>
        </p:nvSpPr>
        <p:spPr>
          <a:xfrm>
            <a:off x="3574511" y="3220858"/>
            <a:ext cx="1440000" cy="36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/>
              </a:solidFill>
            </a:endParaRPr>
          </a:p>
        </p:txBody>
      </p:sp>
      <p:cxnSp>
        <p:nvCxnSpPr>
          <p:cNvPr id="6" name="直线箭头连接符 5"/>
          <p:cNvCxnSpPr>
            <a:stCxn id="3" idx="2"/>
            <a:endCxn id="2" idx="0"/>
          </p:cNvCxnSpPr>
          <p:nvPr/>
        </p:nvCxnSpPr>
        <p:spPr>
          <a:xfrm>
            <a:off x="2087483" y="1386219"/>
            <a:ext cx="1" cy="2280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2" idx="2"/>
            <a:endCxn id="50" idx="0"/>
          </p:cNvCxnSpPr>
          <p:nvPr/>
        </p:nvCxnSpPr>
        <p:spPr>
          <a:xfrm>
            <a:off x="2087484" y="2867283"/>
            <a:ext cx="5241" cy="2658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8" idx="3"/>
            <a:endCxn id="21" idx="2"/>
          </p:cNvCxnSpPr>
          <p:nvPr/>
        </p:nvCxnSpPr>
        <p:spPr>
          <a:xfrm flipV="1">
            <a:off x="2167831" y="1935058"/>
            <a:ext cx="193539" cy="99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9" idx="3"/>
            <a:endCxn id="22" idx="2"/>
          </p:cNvCxnSpPr>
          <p:nvPr/>
        </p:nvCxnSpPr>
        <p:spPr>
          <a:xfrm>
            <a:off x="2162590" y="2530313"/>
            <a:ext cx="1935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10" idx="3"/>
            <a:endCxn id="25" idx="2"/>
          </p:cNvCxnSpPr>
          <p:nvPr/>
        </p:nvCxnSpPr>
        <p:spPr>
          <a:xfrm>
            <a:off x="2170696" y="3400858"/>
            <a:ext cx="190674" cy="2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21" idx="6"/>
            <a:endCxn id="51" idx="1"/>
          </p:cNvCxnSpPr>
          <p:nvPr/>
        </p:nvCxnSpPr>
        <p:spPr>
          <a:xfrm>
            <a:off x="3261370" y="1935058"/>
            <a:ext cx="313141" cy="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>
            <a:stCxn id="22" idx="6"/>
            <a:endCxn id="52" idx="1"/>
          </p:cNvCxnSpPr>
          <p:nvPr/>
        </p:nvCxnSpPr>
        <p:spPr>
          <a:xfrm flipV="1">
            <a:off x="3256129" y="2525781"/>
            <a:ext cx="318382" cy="453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25" idx="6"/>
            <a:endCxn id="53" idx="1"/>
          </p:cNvCxnSpPr>
          <p:nvPr/>
        </p:nvCxnSpPr>
        <p:spPr>
          <a:xfrm flipV="1">
            <a:off x="3261370" y="3400858"/>
            <a:ext cx="313141" cy="22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51" idx="3"/>
            <a:endCxn id="40" idx="2"/>
          </p:cNvCxnSpPr>
          <p:nvPr/>
        </p:nvCxnSpPr>
        <p:spPr>
          <a:xfrm flipV="1">
            <a:off x="5014511" y="1935058"/>
            <a:ext cx="361501" cy="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52" idx="3"/>
            <a:endCxn id="41" idx="2"/>
          </p:cNvCxnSpPr>
          <p:nvPr/>
        </p:nvCxnSpPr>
        <p:spPr>
          <a:xfrm>
            <a:off x="5014511" y="2525781"/>
            <a:ext cx="361501" cy="15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>
            <a:stCxn id="53" idx="3"/>
            <a:endCxn id="43" idx="2"/>
          </p:cNvCxnSpPr>
          <p:nvPr/>
        </p:nvCxnSpPr>
        <p:spPr>
          <a:xfrm>
            <a:off x="5014511" y="3400858"/>
            <a:ext cx="36150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>
            <a:stCxn id="51" idx="2"/>
            <a:endCxn id="32" idx="0"/>
          </p:cNvCxnSpPr>
          <p:nvPr/>
        </p:nvCxnSpPr>
        <p:spPr>
          <a:xfrm>
            <a:off x="4294511" y="2115740"/>
            <a:ext cx="6941" cy="2345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/>
          <p:nvPr/>
        </p:nvCxnSpPr>
        <p:spPr>
          <a:xfrm flipH="1">
            <a:off x="4283508" y="2718276"/>
            <a:ext cx="22006" cy="5170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>
            <a:stCxn id="41" idx="6"/>
            <a:endCxn id="44" idx="1"/>
          </p:cNvCxnSpPr>
          <p:nvPr/>
        </p:nvCxnSpPr>
        <p:spPr>
          <a:xfrm flipV="1">
            <a:off x="6276012" y="2525781"/>
            <a:ext cx="239723" cy="154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40" idx="6"/>
            <a:endCxn id="44" idx="0"/>
          </p:cNvCxnSpPr>
          <p:nvPr/>
        </p:nvCxnSpPr>
        <p:spPr>
          <a:xfrm>
            <a:off x="6276012" y="1935058"/>
            <a:ext cx="725723" cy="410723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43" idx="6"/>
            <a:endCxn id="44" idx="2"/>
          </p:cNvCxnSpPr>
          <p:nvPr/>
        </p:nvCxnSpPr>
        <p:spPr>
          <a:xfrm flipV="1">
            <a:off x="6276012" y="2705781"/>
            <a:ext cx="725723" cy="695077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/>
          <p:cNvCxnSpPr>
            <a:stCxn id="44" idx="3"/>
            <a:endCxn id="49" idx="2"/>
          </p:cNvCxnSpPr>
          <p:nvPr/>
        </p:nvCxnSpPr>
        <p:spPr>
          <a:xfrm flipV="1">
            <a:off x="7487735" y="2522739"/>
            <a:ext cx="192713" cy="30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箭头连接符 102"/>
          <p:cNvCxnSpPr>
            <a:stCxn id="49" idx="0"/>
            <a:endCxn id="106" idx="2"/>
          </p:cNvCxnSpPr>
          <p:nvPr/>
        </p:nvCxnSpPr>
        <p:spPr>
          <a:xfrm flipH="1" flipV="1">
            <a:off x="8106403" y="1271743"/>
            <a:ext cx="24045" cy="10709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7705491" y="96396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+mn-ea"/>
              </a:rPr>
              <a:t>Output</a:t>
            </a:r>
            <a:endParaRPr kumimoji="1" lang="zh-CN" altLang="en-US" sz="1400" dirty="0">
              <a:latin typeface="+mn-ea"/>
            </a:endParaRPr>
          </a:p>
        </p:txBody>
      </p:sp>
      <p:cxnSp>
        <p:nvCxnSpPr>
          <p:cNvPr id="107" name="直线箭头连接符 106"/>
          <p:cNvCxnSpPr>
            <a:stCxn id="49" idx="4"/>
            <a:endCxn id="47" idx="0"/>
          </p:cNvCxnSpPr>
          <p:nvPr/>
        </p:nvCxnSpPr>
        <p:spPr>
          <a:xfrm flipH="1">
            <a:off x="8117983" y="2702739"/>
            <a:ext cx="12465" cy="8771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stCxn id="47" idx="1"/>
            <a:endCxn id="2" idx="1"/>
          </p:cNvCxnSpPr>
          <p:nvPr/>
        </p:nvCxnSpPr>
        <p:spPr>
          <a:xfrm rot="10800000">
            <a:off x="755577" y="2240792"/>
            <a:ext cx="6732407" cy="1519070"/>
          </a:xfrm>
          <a:prstGeom prst="bentConnector3">
            <a:avLst>
              <a:gd name="adj1" fmla="val 10339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/>
          <p:cNvCxnSpPr>
            <a:stCxn id="27" idx="2"/>
            <a:endCxn id="31" idx="0"/>
          </p:cNvCxnSpPr>
          <p:nvPr/>
        </p:nvCxnSpPr>
        <p:spPr>
          <a:xfrm>
            <a:off x="4314841" y="1386219"/>
            <a:ext cx="0" cy="36883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910696" y="96396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+mn-ea"/>
              </a:rPr>
              <a:t>In</a:t>
            </a:r>
            <a:r>
              <a:rPr kumimoji="1" lang="zh-CN" altLang="en-US" sz="1400" dirty="0">
                <a:latin typeface="+mn-ea"/>
              </a:rPr>
              <a:t> </a:t>
            </a:r>
            <a:r>
              <a:rPr kumimoji="1" lang="en-US" altLang="zh-CN" sz="1400" dirty="0">
                <a:latin typeface="+mn-ea"/>
              </a:rPr>
              <a:t>Put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319202" y="1376254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90204" pitchFamily="34" charset="0"/>
                <a:cs typeface="Arial" panose="020B0604020202090204" pitchFamily="34" charset="0"/>
              </a:rPr>
              <a:t>Training log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3555739" y="1367803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latin typeface="Arial" panose="020B0604020202090204" pitchFamily="34" charset="0"/>
                <a:cs typeface="Arial" panose="020B0604020202090204" pitchFamily="34" charset="0"/>
              </a:rPr>
              <a:t>Prediction log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524386" y="2917681"/>
            <a:ext cx="1404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+mn-ea"/>
              </a:rPr>
              <a:t>Time Series Construction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050797" y="205300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+mn-ea"/>
              </a:rPr>
              <a:t>Y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50797" y="3022339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+mn-ea"/>
              </a:rPr>
              <a:t>N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028286" y="1735522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+mn-ea"/>
              </a:rPr>
              <a:t>N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011699" y="2311979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+mn-ea"/>
              </a:rPr>
              <a:t>Y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5044693" y="3195161"/>
            <a:ext cx="268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atin typeface="+mn-ea"/>
              </a:rPr>
              <a:t>N</a:t>
            </a:r>
            <a:endParaRPr kumimoji="1" lang="zh-CN" altLang="en-US" sz="800" dirty="0">
              <a:latin typeface="+mn-ea"/>
            </a:endParaRPr>
          </a:p>
        </p:txBody>
      </p:sp>
      <p:sp>
        <p:nvSpPr>
          <p:cNvPr id="142" name="Rectangle 5"/>
          <p:cNvSpPr/>
          <p:nvPr/>
        </p:nvSpPr>
        <p:spPr>
          <a:xfrm>
            <a:off x="6682440" y="4214574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Key Words</a:t>
            </a:r>
            <a:endParaRPr lang="zh-CN" altLang="en-US" sz="800" dirty="0">
              <a:latin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6588225" y="4139116"/>
            <a:ext cx="2416654" cy="628951"/>
          </a:xfrm>
          <a:prstGeom prst="rect">
            <a:avLst/>
          </a:prstGeom>
          <a:noFill/>
          <a:ln w="31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Rectangle 5"/>
          <p:cNvSpPr/>
          <p:nvPr/>
        </p:nvSpPr>
        <p:spPr>
          <a:xfrm>
            <a:off x="7446448" y="4214574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 Template</a:t>
            </a:r>
            <a:endParaRPr lang="zh-CN" altLang="en-US" sz="800" dirty="0">
              <a:latin typeface="+mn-ea"/>
            </a:endParaRPr>
          </a:p>
        </p:txBody>
      </p:sp>
      <p:sp>
        <p:nvSpPr>
          <p:cNvPr id="150" name="Rectangle 5"/>
          <p:cNvSpPr/>
          <p:nvPr/>
        </p:nvSpPr>
        <p:spPr>
          <a:xfrm>
            <a:off x="8210456" y="4200683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Key Phrase</a:t>
            </a:r>
            <a:endParaRPr lang="zh-CN" altLang="en-US" sz="800" dirty="0">
              <a:latin typeface="+mn-ea"/>
            </a:endParaRPr>
          </a:p>
        </p:txBody>
      </p:sp>
      <p:sp>
        <p:nvSpPr>
          <p:cNvPr id="151" name="Rectangle 5"/>
          <p:cNvSpPr/>
          <p:nvPr/>
        </p:nvSpPr>
        <p:spPr>
          <a:xfrm>
            <a:off x="6682440" y="4514258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Aggregation</a:t>
            </a:r>
            <a:endParaRPr lang="zh-CN" altLang="en-US" sz="800" dirty="0">
              <a:latin typeface="+mn-ea"/>
            </a:endParaRPr>
          </a:p>
        </p:txBody>
      </p:sp>
      <p:sp>
        <p:nvSpPr>
          <p:cNvPr id="152" name="Rectangle 5"/>
          <p:cNvSpPr/>
          <p:nvPr/>
        </p:nvSpPr>
        <p:spPr>
          <a:xfrm>
            <a:off x="7446448" y="4514258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Root Cause</a:t>
            </a:r>
            <a:endParaRPr lang="zh-CN" altLang="en-US" sz="800" dirty="0">
              <a:latin typeface="+mn-ea"/>
            </a:endParaRPr>
          </a:p>
        </p:txBody>
      </p:sp>
      <p:sp>
        <p:nvSpPr>
          <p:cNvPr id="153" name="Rectangle 5"/>
          <p:cNvSpPr/>
          <p:nvPr/>
        </p:nvSpPr>
        <p:spPr>
          <a:xfrm>
            <a:off x="8208480" y="4514258"/>
            <a:ext cx="684000" cy="209082"/>
          </a:xfrm>
          <a:prstGeom prst="roundRect">
            <a:avLst>
              <a:gd name="adj" fmla="val 5126"/>
            </a:avLst>
          </a:prstGeom>
          <a:solidFill>
            <a:srgbClr val="FF9300">
              <a:alpha val="30000"/>
            </a:srgbClr>
          </a:solidFill>
          <a:ln w="6350" cap="flat" cmpd="sng" algn="ctr"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rgbClr val="EE770B">
                    <a:lumMod val="60000"/>
                    <a:lumOff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lIns="27000" tIns="0" rIns="27000" bIns="0" anchor="ctr"/>
          <a:lstStyle/>
          <a:p>
            <a:pPr algn="ctr" defTabSz="541020"/>
            <a:r>
              <a:rPr lang="en-US" altLang="zh-CN" sz="800" dirty="0">
                <a:latin typeface="+mn-ea"/>
              </a:rPr>
              <a:t>Event Chain</a:t>
            </a:r>
            <a:endParaRPr lang="zh-CN" altLang="en-US" sz="800" dirty="0">
              <a:latin typeface="+mn-ea"/>
            </a:endParaRPr>
          </a:p>
        </p:txBody>
      </p:sp>
      <p:cxnSp>
        <p:nvCxnSpPr>
          <p:cNvPr id="154" name="直线箭头连接符 153"/>
          <p:cNvCxnSpPr/>
          <p:nvPr/>
        </p:nvCxnSpPr>
        <p:spPr>
          <a:xfrm>
            <a:off x="8342798" y="3939862"/>
            <a:ext cx="0" cy="1992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箭头连接符 156"/>
          <p:cNvCxnSpPr>
            <a:endCxn id="47" idx="2"/>
          </p:cNvCxnSpPr>
          <p:nvPr/>
        </p:nvCxnSpPr>
        <p:spPr>
          <a:xfrm flipV="1">
            <a:off x="8117983" y="3939862"/>
            <a:ext cx="0" cy="1992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任意形状 18"/>
          <p:cNvSpPr/>
          <p:nvPr/>
        </p:nvSpPr>
        <p:spPr>
          <a:xfrm>
            <a:off x="4933434" y="4323710"/>
            <a:ext cx="1257490" cy="309588"/>
          </a:xfrm>
          <a:custGeom>
            <a:avLst/>
            <a:gdLst>
              <a:gd name="connsiteX0" fmla="*/ 0 w 1711569"/>
              <a:gd name="connsiteY0" fmla="*/ 375294 h 375294"/>
              <a:gd name="connsiteX1" fmla="*/ 257907 w 1711569"/>
              <a:gd name="connsiteY1" fmla="*/ 269786 h 375294"/>
              <a:gd name="connsiteX2" fmla="*/ 398584 w 1711569"/>
              <a:gd name="connsiteY2" fmla="*/ 328401 h 375294"/>
              <a:gd name="connsiteX3" fmla="*/ 527538 w 1711569"/>
              <a:gd name="connsiteY3" fmla="*/ 211171 h 375294"/>
              <a:gd name="connsiteX4" fmla="*/ 750277 w 1711569"/>
              <a:gd name="connsiteY4" fmla="*/ 316678 h 375294"/>
              <a:gd name="connsiteX5" fmla="*/ 973015 w 1711569"/>
              <a:gd name="connsiteY5" fmla="*/ 155 h 375294"/>
              <a:gd name="connsiteX6" fmla="*/ 1148861 w 1711569"/>
              <a:gd name="connsiteY6" fmla="*/ 363571 h 375294"/>
              <a:gd name="connsiteX7" fmla="*/ 1277815 w 1711569"/>
              <a:gd name="connsiteY7" fmla="*/ 211171 h 375294"/>
              <a:gd name="connsiteX8" fmla="*/ 1547446 w 1711569"/>
              <a:gd name="connsiteY8" fmla="*/ 340125 h 375294"/>
              <a:gd name="connsiteX9" fmla="*/ 1711569 w 1711569"/>
              <a:gd name="connsiteY9" fmla="*/ 340125 h 37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1569" h="375294">
                <a:moveTo>
                  <a:pt x="0" y="375294"/>
                </a:moveTo>
                <a:cubicBezTo>
                  <a:pt x="95738" y="326447"/>
                  <a:pt x="191476" y="277601"/>
                  <a:pt x="257907" y="269786"/>
                </a:cubicBezTo>
                <a:cubicBezTo>
                  <a:pt x="324338" y="261971"/>
                  <a:pt x="353646" y="338170"/>
                  <a:pt x="398584" y="328401"/>
                </a:cubicBezTo>
                <a:cubicBezTo>
                  <a:pt x="443522" y="318632"/>
                  <a:pt x="468923" y="213125"/>
                  <a:pt x="527538" y="211171"/>
                </a:cubicBezTo>
                <a:cubicBezTo>
                  <a:pt x="586153" y="209217"/>
                  <a:pt x="676031" y="351847"/>
                  <a:pt x="750277" y="316678"/>
                </a:cubicBezTo>
                <a:cubicBezTo>
                  <a:pt x="824523" y="281509"/>
                  <a:pt x="906584" y="-7660"/>
                  <a:pt x="973015" y="155"/>
                </a:cubicBezTo>
                <a:cubicBezTo>
                  <a:pt x="1039446" y="7970"/>
                  <a:pt x="1098061" y="328402"/>
                  <a:pt x="1148861" y="363571"/>
                </a:cubicBezTo>
                <a:cubicBezTo>
                  <a:pt x="1199661" y="398740"/>
                  <a:pt x="1211384" y="215079"/>
                  <a:pt x="1277815" y="211171"/>
                </a:cubicBezTo>
                <a:cubicBezTo>
                  <a:pt x="1344246" y="207263"/>
                  <a:pt x="1475154" y="318633"/>
                  <a:pt x="1547446" y="340125"/>
                </a:cubicBezTo>
                <a:cubicBezTo>
                  <a:pt x="1619738" y="361617"/>
                  <a:pt x="1665653" y="350871"/>
                  <a:pt x="1711569" y="340125"/>
                </a:cubicBezTo>
              </a:path>
            </a:pathLst>
          </a:custGeom>
          <a:noFill/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62" name="圆角矩形标注 138"/>
          <p:cNvSpPr/>
          <p:nvPr/>
        </p:nvSpPr>
        <p:spPr bwMode="auto">
          <a:xfrm>
            <a:off x="4716016" y="4138127"/>
            <a:ext cx="1674974" cy="621373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66" name="圆角矩形标注 138"/>
          <p:cNvSpPr/>
          <p:nvPr/>
        </p:nvSpPr>
        <p:spPr bwMode="auto">
          <a:xfrm>
            <a:off x="755576" y="4138127"/>
            <a:ext cx="1674974" cy="621373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4978348" y="3921150"/>
            <a:ext cx="1212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Time Series Detection</a:t>
            </a:r>
            <a:endParaRPr kumimoji="1" lang="zh-CN" altLang="en-US" sz="700" dirty="0"/>
          </a:p>
        </p:txBody>
      </p:sp>
      <p:sp>
        <p:nvSpPr>
          <p:cNvPr id="168" name="椭圆 167"/>
          <p:cNvSpPr/>
          <p:nvPr/>
        </p:nvSpPr>
        <p:spPr>
          <a:xfrm>
            <a:off x="5624144" y="4287750"/>
            <a:ext cx="54468" cy="61157"/>
          </a:xfrm>
          <a:prstGeom prst="ellipse">
            <a:avLst/>
          </a:prstGeom>
          <a:solidFill>
            <a:schemeClr val="accent2"/>
          </a:solidFill>
          <a:ln w="6350" cap="flat" cmpd="sng" algn="ctr">
            <a:solidFill>
              <a:schemeClr val="accent2">
                <a:alpha val="64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82917" rIns="0" bIns="8291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solidFill>
                <a:srgbClr val="FFFFFF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2493830" y="4131604"/>
            <a:ext cx="20781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&lt;ID1:input requestInfo MessageID * CommandCode ACT NOTIFY PortTag * ServiceType MOBILE NpCode * FlowID * &gt;</a:t>
            </a:r>
          </a:p>
          <a:p>
            <a:r>
              <a:rPr lang="en-US" altLang="zh-CN" sz="700" dirty="0"/>
              <a:t>&lt;ID2:ErrorMessage * request *input requestInfo com.sitech.crmmci.lsms2.app.dto.EdgeInDto *&gt;</a:t>
            </a:r>
            <a:endParaRPr kumimoji="1" lang="zh-CN" altLang="en-US" sz="700" dirty="0"/>
          </a:p>
        </p:txBody>
      </p:sp>
      <p:sp>
        <p:nvSpPr>
          <p:cNvPr id="171" name="圆角矩形标注 138"/>
          <p:cNvSpPr/>
          <p:nvPr/>
        </p:nvSpPr>
        <p:spPr bwMode="auto">
          <a:xfrm>
            <a:off x="2555025" y="4146694"/>
            <a:ext cx="1984583" cy="621373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2836897" y="3931250"/>
            <a:ext cx="1299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Abnormal Log Template</a:t>
            </a:r>
            <a:endParaRPr kumimoji="1" lang="zh-CN" altLang="en-US" sz="700" dirty="0"/>
          </a:p>
        </p:txBody>
      </p:sp>
      <p:sp>
        <p:nvSpPr>
          <p:cNvPr id="173" name="文本框 172"/>
          <p:cNvSpPr txBox="1"/>
          <p:nvPr/>
        </p:nvSpPr>
        <p:spPr>
          <a:xfrm>
            <a:off x="1187623" y="3921150"/>
            <a:ext cx="899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/>
              <a:t>Key Information</a:t>
            </a:r>
            <a:endParaRPr kumimoji="1" lang="zh-CN" altLang="en-US" sz="700" dirty="0"/>
          </a:p>
        </p:txBody>
      </p:sp>
      <p:sp>
        <p:nvSpPr>
          <p:cNvPr id="174" name="矩形 173"/>
          <p:cNvSpPr/>
          <p:nvPr/>
        </p:nvSpPr>
        <p:spPr>
          <a:xfrm>
            <a:off x="784654" y="4155090"/>
            <a:ext cx="1629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&lt;501 WZW hparty error Connection reset&gt;&lt; Connection refused &gt;&lt;'LSMS Failed to take effect'&gt;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Development——</a:t>
            </a:r>
            <a:r>
              <a:rPr lang="en-US" altLang="zh-CN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Log Parsing &amp; Key Words Extraction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88" y="1275606"/>
            <a:ext cx="1722063" cy="5753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3504" y="148830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+mn-ea"/>
              </a:rPr>
              <a:t>Tokenization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9" y="2018307"/>
            <a:ext cx="1722063" cy="1025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04352" y="3159730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'</a:t>
            </a:r>
            <a:r>
              <a:rPr kumimoji="1" lang="zh-CN" altLang="en-US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*</a:t>
            </a:r>
            <a:r>
              <a:rPr kumimoji="1" lang="en-US" altLang="zh-CN" sz="12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’/’:NUM:’</a:t>
            </a:r>
            <a:endParaRPr kumimoji="1" lang="zh-CN" altLang="en-US" sz="12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圆角矩形标注 138"/>
          <p:cNvSpPr/>
          <p:nvPr/>
        </p:nvSpPr>
        <p:spPr bwMode="auto">
          <a:xfrm>
            <a:off x="685968" y="1269050"/>
            <a:ext cx="1859271" cy="65462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88" y="3564120"/>
            <a:ext cx="1755930" cy="686954"/>
          </a:xfrm>
          <a:prstGeom prst="rect">
            <a:avLst/>
          </a:prstGeom>
        </p:spPr>
      </p:pic>
      <p:sp>
        <p:nvSpPr>
          <p:cNvPr id="18" name="圆角矩形标注 138"/>
          <p:cNvSpPr/>
          <p:nvPr/>
        </p:nvSpPr>
        <p:spPr bwMode="auto">
          <a:xfrm>
            <a:off x="685968" y="1980046"/>
            <a:ext cx="1859271" cy="109576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9" name="圆角矩形标注 138"/>
          <p:cNvSpPr/>
          <p:nvPr/>
        </p:nvSpPr>
        <p:spPr bwMode="auto">
          <a:xfrm>
            <a:off x="685968" y="3147814"/>
            <a:ext cx="1859271" cy="268360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0" name="圆角矩形标注 138"/>
          <p:cNvSpPr/>
          <p:nvPr/>
        </p:nvSpPr>
        <p:spPr bwMode="auto">
          <a:xfrm>
            <a:off x="700960" y="3503819"/>
            <a:ext cx="1859271" cy="773477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47" y="4373937"/>
            <a:ext cx="1757465" cy="316035"/>
          </a:xfrm>
          <a:prstGeom prst="rect">
            <a:avLst/>
          </a:prstGeom>
        </p:spPr>
      </p:pic>
      <p:sp>
        <p:nvSpPr>
          <p:cNvPr id="25" name="圆角矩形标注 138"/>
          <p:cNvSpPr/>
          <p:nvPr/>
        </p:nvSpPr>
        <p:spPr bwMode="auto">
          <a:xfrm>
            <a:off x="700744" y="4320869"/>
            <a:ext cx="1859271" cy="41483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1708" y="2407989"/>
            <a:ext cx="1357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+mn-ea"/>
              </a:rPr>
              <a:t>Frequency Filter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764764" y="3128069"/>
            <a:ext cx="1500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+mn-ea"/>
              </a:rPr>
              <a:t>Wildcard Replace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609272" y="3776141"/>
            <a:ext cx="1771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>
                <a:latin typeface="+mn-ea"/>
              </a:rPr>
              <a:t>Simhash</a:t>
            </a:r>
            <a:r>
              <a:rPr kumimoji="1" lang="en-US" altLang="zh-CN" sz="1200" dirty="0">
                <a:latin typeface="+mn-ea"/>
              </a:rPr>
              <a:t> Aggregation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841708" y="4298212"/>
            <a:ext cx="853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+mn-ea"/>
              </a:rPr>
              <a:t>Template</a:t>
            </a:r>
          </a:p>
        </p:txBody>
      </p:sp>
      <p:cxnSp>
        <p:nvCxnSpPr>
          <p:cNvPr id="31" name="直线箭头连接符 30"/>
          <p:cNvCxnSpPr>
            <a:endCxn id="9" idx="0"/>
          </p:cNvCxnSpPr>
          <p:nvPr/>
        </p:nvCxnSpPr>
        <p:spPr>
          <a:xfrm>
            <a:off x="3241816" y="1292027"/>
            <a:ext cx="74540" cy="196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9" idx="2"/>
            <a:endCxn id="26" idx="0"/>
          </p:cNvCxnSpPr>
          <p:nvPr/>
        </p:nvCxnSpPr>
        <p:spPr>
          <a:xfrm>
            <a:off x="3316356" y="1765305"/>
            <a:ext cx="204256" cy="6426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2"/>
            <a:endCxn id="27" idx="0"/>
          </p:cNvCxnSpPr>
          <p:nvPr/>
        </p:nvCxnSpPr>
        <p:spPr>
          <a:xfrm flipH="1">
            <a:off x="3514906" y="2684988"/>
            <a:ext cx="5706" cy="44308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27" idx="2"/>
            <a:endCxn id="28" idx="0"/>
          </p:cNvCxnSpPr>
          <p:nvPr/>
        </p:nvCxnSpPr>
        <p:spPr>
          <a:xfrm flipH="1">
            <a:off x="3494803" y="3405068"/>
            <a:ext cx="20103" cy="3710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28" idx="2"/>
            <a:endCxn id="29" idx="0"/>
          </p:cNvCxnSpPr>
          <p:nvPr/>
        </p:nvCxnSpPr>
        <p:spPr>
          <a:xfrm flipH="1">
            <a:off x="3268684" y="4053140"/>
            <a:ext cx="226119" cy="2450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29" idx="2"/>
          </p:cNvCxnSpPr>
          <p:nvPr/>
        </p:nvCxnSpPr>
        <p:spPr>
          <a:xfrm flipH="1">
            <a:off x="3241818" y="4575211"/>
            <a:ext cx="26866" cy="22878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168" y="2024947"/>
            <a:ext cx="1368613" cy="122538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877" y="1347614"/>
            <a:ext cx="576064" cy="52565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9658" y="3503819"/>
            <a:ext cx="850621" cy="1167916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4986249" y="1432278"/>
            <a:ext cx="1214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+mn-ea"/>
                <a:cs typeface="Arial" panose="020B0604020202090204" pitchFamily="34" charset="0"/>
              </a:rPr>
              <a:t>Preprocessing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783232" y="2361822"/>
            <a:ext cx="182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+mn-ea"/>
                <a:cs typeface="Arial" panose="020B0604020202090204" pitchFamily="34" charset="0"/>
              </a:rPr>
              <a:t>KeyBert</a:t>
            </a:r>
          </a:p>
          <a:p>
            <a:pPr algn="ctr"/>
            <a:r>
              <a:rPr kumimoji="1" lang="zh-CN" altLang="en-US" sz="1200" dirty="0">
                <a:latin typeface="+mn-ea"/>
                <a:cs typeface="Arial" panose="020B0604020202090204" pitchFamily="34" charset="0"/>
              </a:rPr>
              <a:t>（</a:t>
            </a:r>
            <a:r>
              <a:rPr lang="en-US" altLang="zh-CN" sz="1200" dirty="0">
                <a:latin typeface="+mn-ea"/>
              </a:rPr>
              <a:t> all-MiniLM-L6-v2 Maximal Marginal Relevance</a:t>
            </a:r>
            <a:r>
              <a:rPr kumimoji="1" lang="zh-CN" altLang="en-US" sz="1200" dirty="0">
                <a:latin typeface="+mn-ea"/>
                <a:cs typeface="Arial" panose="020B0604020202090204" pitchFamily="34" charset="0"/>
              </a:rPr>
              <a:t>）</a:t>
            </a:r>
            <a:endParaRPr kumimoji="1" lang="en-US" altLang="zh-CN" sz="1200" dirty="0">
              <a:latin typeface="+mn-ea"/>
              <a:cs typeface="Arial" panose="020B060402020209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247475" y="3870935"/>
            <a:ext cx="89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latin typeface="+mn-ea"/>
                <a:cs typeface="Arial" panose="020B0604020202090204" pitchFamily="34" charset="0"/>
              </a:rPr>
              <a:t>Keywords</a:t>
            </a:r>
          </a:p>
          <a:p>
            <a:pPr algn="ctr"/>
            <a:r>
              <a:rPr kumimoji="1" lang="en-US" altLang="zh-CN" sz="1200" dirty="0">
                <a:latin typeface="+mn-ea"/>
                <a:cs typeface="Arial" panose="020B0604020202090204" pitchFamily="34" charset="0"/>
              </a:rPr>
              <a:t>(top N)</a:t>
            </a:r>
          </a:p>
        </p:txBody>
      </p:sp>
      <p:cxnSp>
        <p:nvCxnSpPr>
          <p:cNvPr id="64" name="直线箭头连接符 63"/>
          <p:cNvCxnSpPr>
            <a:endCxn id="61" idx="0"/>
          </p:cNvCxnSpPr>
          <p:nvPr/>
        </p:nvCxnSpPr>
        <p:spPr>
          <a:xfrm flipH="1">
            <a:off x="5593371" y="1275606"/>
            <a:ext cx="100770" cy="15667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>
            <a:stCxn id="61" idx="2"/>
            <a:endCxn id="62" idx="0"/>
          </p:cNvCxnSpPr>
          <p:nvPr/>
        </p:nvCxnSpPr>
        <p:spPr>
          <a:xfrm>
            <a:off x="5593371" y="1709277"/>
            <a:ext cx="100765" cy="6525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62" idx="2"/>
            <a:endCxn id="63" idx="0"/>
          </p:cNvCxnSpPr>
          <p:nvPr/>
        </p:nvCxnSpPr>
        <p:spPr>
          <a:xfrm>
            <a:off x="5694136" y="3192819"/>
            <a:ext cx="0" cy="6781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2351" y="1347614"/>
            <a:ext cx="576064" cy="525658"/>
          </a:xfrm>
          <a:prstGeom prst="rect">
            <a:avLst/>
          </a:prstGeom>
        </p:spPr>
      </p:pic>
      <p:sp>
        <p:nvSpPr>
          <p:cNvPr id="74" name="圆角矩形标注 138"/>
          <p:cNvSpPr/>
          <p:nvPr/>
        </p:nvSpPr>
        <p:spPr bwMode="auto">
          <a:xfrm>
            <a:off x="6480640" y="1275606"/>
            <a:ext cx="1859271" cy="65462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75" name="圆角矩形标注 138"/>
          <p:cNvSpPr/>
          <p:nvPr/>
        </p:nvSpPr>
        <p:spPr bwMode="auto">
          <a:xfrm>
            <a:off x="6480640" y="1995686"/>
            <a:ext cx="1859271" cy="1314728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76" name="圆角矩形标注 138"/>
          <p:cNvSpPr/>
          <p:nvPr/>
        </p:nvSpPr>
        <p:spPr bwMode="auto">
          <a:xfrm>
            <a:off x="6480640" y="3437834"/>
            <a:ext cx="1859271" cy="1296035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54382" y="804993"/>
            <a:ext cx="276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Frequency-based Template Extraction</a:t>
            </a:r>
            <a:endParaRPr kumimoji="1" lang="zh-CN" altLang="en-US" sz="1200" dirty="0"/>
          </a:p>
        </p:txBody>
      </p:sp>
      <p:cxnSp>
        <p:nvCxnSpPr>
          <p:cNvPr id="86" name="直线箭头连接符 85"/>
          <p:cNvCxnSpPr>
            <a:stCxn id="63" idx="2"/>
          </p:cNvCxnSpPr>
          <p:nvPr/>
        </p:nvCxnSpPr>
        <p:spPr>
          <a:xfrm>
            <a:off x="5694136" y="4332600"/>
            <a:ext cx="0" cy="3619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5212446" y="813097"/>
            <a:ext cx="2785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/>
              <a:t>KeyBert</a:t>
            </a:r>
            <a:r>
              <a:rPr kumimoji="1" lang="en-US" altLang="zh-CN" sz="1200" b="1" dirty="0"/>
              <a:t>-based </a:t>
            </a:r>
            <a:r>
              <a:rPr kumimoji="1" lang="en-US" altLang="zh-CN" sz="1200" dirty="0"/>
              <a:t>Key Words Extraction</a:t>
            </a:r>
            <a:endParaRPr kumimoji="1" lang="zh-CN" altLang="en-US" sz="1200" dirty="0"/>
          </a:p>
        </p:txBody>
      </p:sp>
      <p:sp>
        <p:nvSpPr>
          <p:cNvPr id="99" name="圆角矩形标注 138"/>
          <p:cNvSpPr/>
          <p:nvPr/>
        </p:nvSpPr>
        <p:spPr bwMode="auto">
          <a:xfrm>
            <a:off x="607349" y="1181585"/>
            <a:ext cx="3460595" cy="3641626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100" name="圆角矩形标注 138"/>
          <p:cNvSpPr/>
          <p:nvPr/>
        </p:nvSpPr>
        <p:spPr bwMode="auto">
          <a:xfrm>
            <a:off x="4983808" y="1181585"/>
            <a:ext cx="3460595" cy="3641626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8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Development——</a:t>
            </a:r>
            <a:r>
              <a:rPr lang="en-US" altLang="zh-CN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Time Series Abnormal Detection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31" name="直线箭头连接符 30"/>
          <p:cNvCxnSpPr>
            <a:endCxn id="32" idx="0"/>
          </p:cNvCxnSpPr>
          <p:nvPr/>
        </p:nvCxnSpPr>
        <p:spPr>
          <a:xfrm>
            <a:off x="2187346" y="1174589"/>
            <a:ext cx="0" cy="350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245127" y="1157841"/>
            <a:ext cx="8354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Input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25879" y="1525461"/>
            <a:ext cx="2122934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Stationary Test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39892" y="2423790"/>
            <a:ext cx="2094909" cy="2265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 Series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直线箭头连接符 33"/>
          <p:cNvCxnSpPr>
            <a:stCxn id="32" idx="2"/>
            <a:endCxn id="33" idx="0"/>
          </p:cNvCxnSpPr>
          <p:nvPr/>
        </p:nvCxnSpPr>
        <p:spPr>
          <a:xfrm>
            <a:off x="2187346" y="1819606"/>
            <a:ext cx="1" cy="604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标注 138"/>
          <p:cNvSpPr/>
          <p:nvPr/>
        </p:nvSpPr>
        <p:spPr bwMode="auto">
          <a:xfrm>
            <a:off x="690380" y="3527691"/>
            <a:ext cx="2948020" cy="788027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4716" y="3941895"/>
            <a:ext cx="626549" cy="2716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IForest</a:t>
            </a:r>
            <a:endParaRPr kumimoji="1" lang="zh-CN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16394" y="3941895"/>
            <a:ext cx="1141904" cy="2716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/>
              <a:t>moving average</a:t>
            </a:r>
          </a:p>
        </p:txBody>
      </p:sp>
      <p:sp>
        <p:nvSpPr>
          <p:cNvPr id="41" name="矩形 40"/>
          <p:cNvSpPr/>
          <p:nvPr/>
        </p:nvSpPr>
        <p:spPr>
          <a:xfrm>
            <a:off x="2785401" y="3941895"/>
            <a:ext cx="765468" cy="2716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AdaBoll</a:t>
            </a:r>
            <a:r>
              <a:rPr kumimoji="1" lang="en-US" altLang="zh-CN" sz="1000" baseline="30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kumimoji="1" lang="zh-CN" altLang="en-US" sz="1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7799" y="2921292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776019" y="2921291"/>
            <a:ext cx="822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Periodical 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899474" y="2921290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Other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3426" y="3544427"/>
            <a:ext cx="1425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Abnormal Detection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6" name="直线箭头连接符 45"/>
          <p:cNvCxnSpPr>
            <a:stCxn id="42" idx="2"/>
            <a:endCxn id="39" idx="0"/>
          </p:cNvCxnSpPr>
          <p:nvPr/>
        </p:nvCxnSpPr>
        <p:spPr>
          <a:xfrm>
            <a:off x="1247990" y="3167513"/>
            <a:ext cx="1" cy="774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70639" y="4701793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+mn-ea"/>
              </a:rPr>
              <a:t>*:</a:t>
            </a:r>
            <a:r>
              <a:rPr kumimoji="1" lang="en-US" altLang="zh-CN" sz="1000" dirty="0" err="1">
                <a:latin typeface="+mn-ea"/>
              </a:rPr>
              <a:t>AdaBoll</a:t>
            </a:r>
            <a:r>
              <a:rPr kumimoji="1" lang="en-US" altLang="zh-CN" sz="1000" dirty="0">
                <a:latin typeface="+mn-ea"/>
              </a:rPr>
              <a:t> is proposed by our team.</a:t>
            </a:r>
            <a:endParaRPr kumimoji="1" lang="zh-CN" altLang="en-US" sz="1000" dirty="0">
              <a:latin typeface="+mn-ea"/>
            </a:endParaRPr>
          </a:p>
        </p:txBody>
      </p:sp>
      <p:cxnSp>
        <p:nvCxnSpPr>
          <p:cNvPr id="50" name="直线箭头连接符 49"/>
          <p:cNvCxnSpPr>
            <a:stCxn id="42" idx="2"/>
            <a:endCxn id="41" idx="0"/>
          </p:cNvCxnSpPr>
          <p:nvPr/>
        </p:nvCxnSpPr>
        <p:spPr>
          <a:xfrm>
            <a:off x="1247990" y="3167513"/>
            <a:ext cx="1920145" cy="774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3" idx="2"/>
            <a:endCxn id="40" idx="0"/>
          </p:cNvCxnSpPr>
          <p:nvPr/>
        </p:nvCxnSpPr>
        <p:spPr>
          <a:xfrm flipH="1">
            <a:off x="2187346" y="3167512"/>
            <a:ext cx="4" cy="77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43" idx="2"/>
            <a:endCxn id="41" idx="0"/>
          </p:cNvCxnSpPr>
          <p:nvPr/>
        </p:nvCxnSpPr>
        <p:spPr>
          <a:xfrm>
            <a:off x="2187350" y="3167512"/>
            <a:ext cx="980785" cy="774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44" idx="2"/>
            <a:endCxn id="41" idx="0"/>
          </p:cNvCxnSpPr>
          <p:nvPr/>
        </p:nvCxnSpPr>
        <p:spPr>
          <a:xfrm flipH="1">
            <a:off x="3168135" y="3167511"/>
            <a:ext cx="3" cy="774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44" idx="2"/>
            <a:endCxn id="40" idx="0"/>
          </p:cNvCxnSpPr>
          <p:nvPr/>
        </p:nvCxnSpPr>
        <p:spPr>
          <a:xfrm flipH="1">
            <a:off x="2187346" y="3167511"/>
            <a:ext cx="980792" cy="774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203450" y="4381509"/>
            <a:ext cx="7906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Abnormal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直线箭头连接符 66"/>
          <p:cNvCxnSpPr>
            <a:stCxn id="33" idx="2"/>
            <a:endCxn id="42" idx="0"/>
          </p:cNvCxnSpPr>
          <p:nvPr/>
        </p:nvCxnSpPr>
        <p:spPr>
          <a:xfrm flipH="1">
            <a:off x="1247990" y="2650385"/>
            <a:ext cx="939357" cy="270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>
            <a:stCxn id="33" idx="2"/>
            <a:endCxn id="43" idx="0"/>
          </p:cNvCxnSpPr>
          <p:nvPr/>
        </p:nvCxnSpPr>
        <p:spPr>
          <a:xfrm>
            <a:off x="2187347" y="2650385"/>
            <a:ext cx="3" cy="270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>
            <a:stCxn id="33" idx="2"/>
            <a:endCxn id="44" idx="0"/>
          </p:cNvCxnSpPr>
          <p:nvPr/>
        </p:nvCxnSpPr>
        <p:spPr>
          <a:xfrm>
            <a:off x="2187347" y="2650385"/>
            <a:ext cx="980791" cy="270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标注 138"/>
          <p:cNvSpPr/>
          <p:nvPr/>
        </p:nvSpPr>
        <p:spPr bwMode="auto">
          <a:xfrm>
            <a:off x="683568" y="2133262"/>
            <a:ext cx="2954831" cy="1107773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79884" y="2144661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</a:t>
            </a:r>
            <a:endParaRPr kumimoji="1"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0" name="直线箭头连接符 109"/>
          <p:cNvCxnSpPr>
            <a:stCxn id="38" idx="2"/>
          </p:cNvCxnSpPr>
          <p:nvPr/>
        </p:nvCxnSpPr>
        <p:spPr>
          <a:xfrm flipH="1">
            <a:off x="2160983" y="4315718"/>
            <a:ext cx="3407" cy="35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圆角矩形标注 138"/>
          <p:cNvSpPr/>
          <p:nvPr/>
        </p:nvSpPr>
        <p:spPr bwMode="auto">
          <a:xfrm>
            <a:off x="477765" y="1084239"/>
            <a:ext cx="3460595" cy="3641626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30" y="1464154"/>
            <a:ext cx="4190650" cy="72008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811" y="2716033"/>
            <a:ext cx="4190651" cy="676148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030" y="3923410"/>
            <a:ext cx="4190651" cy="720080"/>
          </a:xfrm>
          <a:prstGeom prst="rect">
            <a:avLst/>
          </a:prstGeom>
        </p:spPr>
      </p:pic>
      <p:sp>
        <p:nvSpPr>
          <p:cNvPr id="125" name="椭圆 124"/>
          <p:cNvSpPr/>
          <p:nvPr/>
        </p:nvSpPr>
        <p:spPr>
          <a:xfrm>
            <a:off x="5919830" y="1829026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7459018" y="1640813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6957810" y="1829726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6167218" y="2805642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7829319" y="2715463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6049786" y="3889497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8371131" y="3934445"/>
            <a:ext cx="247388" cy="18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6092413" y="1114793"/>
            <a:ext cx="1881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Step Abnormal Detection</a:t>
            </a:r>
            <a:endParaRPr kumimoji="1" lang="zh-CN" altLang="en-US" sz="120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6092413" y="2433265"/>
            <a:ext cx="223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Periodical Abnormal Detection</a:t>
            </a:r>
            <a:endParaRPr kumimoji="1" lang="zh-CN" altLang="en-US" sz="12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6092413" y="3644705"/>
            <a:ext cx="1950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Other Abnormal Detection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</p:spPr>
        <p:txBody>
          <a:bodyPr/>
          <a:lstStyle/>
          <a:p>
            <a:fld id="{FB07B671-1C97-406F-9CC6-C711624DAA13}" type="slidenum">
              <a:rPr lang="en-US" altLang="zh-CN" smtClean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</a:t>
            </a:fld>
            <a:endParaRPr 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Development——</a:t>
            </a:r>
            <a:r>
              <a:rPr lang="en-US" altLang="zh-CN" dirty="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Abnormal Aggregation</a:t>
            </a:r>
            <a:endParaRPr lang="zh-CN" altLang="en-US" dirty="0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76338" y="4448918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Template-abnormal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84551" y="4448918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Key-word-abnormal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92764" y="4454174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Frequency-abnormal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52088" y="3141701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Abnormal Log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77542" y="1823960"/>
            <a:ext cx="1510796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Abnormal Key words and </a:t>
            </a:r>
            <a:r>
              <a:rPr kumimoji="1" lang="en-US" altLang="zh-CN" sz="12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pharse</a:t>
            </a:r>
            <a:endParaRPr kumimoji="1" lang="zh-CN" altLang="en-US" sz="12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84551" y="1809445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Root Analysis</a:t>
            </a:r>
            <a:endParaRPr kumimoji="1" lang="zh-CN" altLang="en-US" sz="1200" u="sng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92764" y="1809444"/>
            <a:ext cx="1512000" cy="2941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Abnormal Event Chain</a:t>
            </a:r>
            <a:endParaRPr kumimoji="1" lang="zh-CN" altLang="en-US" sz="1200" u="sng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标注 138"/>
          <p:cNvSpPr/>
          <p:nvPr/>
        </p:nvSpPr>
        <p:spPr bwMode="auto">
          <a:xfrm>
            <a:off x="1660316" y="2993349"/>
            <a:ext cx="5719996" cy="182172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78246" y="4136181"/>
                <a:ext cx="4205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46" y="4136181"/>
                <a:ext cx="420500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113" t="-138" r="144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4476136" y="4136181"/>
                <a:ext cx="4246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36" y="4136181"/>
                <a:ext cx="42466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5" t="-138" r="120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268828" y="4136181"/>
                <a:ext cx="4246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828" y="4136181"/>
                <a:ext cx="424668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5" t="-138" r="140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7" name="圆角矩形标注 138"/>
          <p:cNvSpPr/>
          <p:nvPr/>
        </p:nvSpPr>
        <p:spPr bwMode="auto">
          <a:xfrm>
            <a:off x="1660316" y="1384769"/>
            <a:ext cx="5719996" cy="1403005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47581" rIns="0" bIns="48349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620" dirty="0">
              <a:solidFill>
                <a:srgbClr val="FFFFFF"/>
              </a:solidFill>
              <a:latin typeface="Arial" panose="020B0604020202090204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09501" y="1464840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Knowledge Dictionary</a:t>
            </a:r>
            <a:endParaRPr kumimoji="1"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709501" y="3038047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Abnormal Detection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460516" y="3501066"/>
                <a:ext cx="16444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16" y="3501066"/>
                <a:ext cx="1644488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24" t="-101" r="15" b="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31" name="直线箭头连接符 30"/>
          <p:cNvCxnSpPr>
            <a:stCxn id="6" idx="3"/>
            <a:endCxn id="29" idx="2"/>
          </p:cNvCxnSpPr>
          <p:nvPr/>
        </p:nvCxnSpPr>
        <p:spPr>
          <a:xfrm flipV="1">
            <a:off x="2898746" y="3808843"/>
            <a:ext cx="1384014" cy="4812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5" idx="0"/>
            <a:endCxn id="29" idx="2"/>
          </p:cNvCxnSpPr>
          <p:nvPr/>
        </p:nvCxnSpPr>
        <p:spPr>
          <a:xfrm flipH="1" flipV="1">
            <a:off x="4282760" y="3808843"/>
            <a:ext cx="405710" cy="3273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6" idx="1"/>
            <a:endCxn id="29" idx="2"/>
          </p:cNvCxnSpPr>
          <p:nvPr/>
        </p:nvCxnSpPr>
        <p:spPr>
          <a:xfrm flipH="1" flipV="1">
            <a:off x="4282760" y="3808843"/>
            <a:ext cx="1986068" cy="4812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2655182" y="2147724"/>
            <a:ext cx="1466311" cy="10235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H="1">
            <a:off x="4538611" y="2103590"/>
            <a:ext cx="0" cy="10079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H="1">
            <a:off x="4766290" y="2103589"/>
            <a:ext cx="1502538" cy="10381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H="1" flipV="1">
            <a:off x="2812274" y="2103589"/>
            <a:ext cx="1398466" cy="10079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H="1" flipV="1">
            <a:off x="4682710" y="2103589"/>
            <a:ext cx="0" cy="103811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endCxn id="19" idx="2"/>
          </p:cNvCxnSpPr>
          <p:nvPr/>
        </p:nvCxnSpPr>
        <p:spPr>
          <a:xfrm flipV="1">
            <a:off x="4972684" y="2103589"/>
            <a:ext cx="1476080" cy="103811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852</Words>
  <Application>Microsoft Macintosh PowerPoint</Application>
  <PresentationFormat>全屏显示(16:9)</PresentationFormat>
  <Paragraphs>200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等线</vt:lpstr>
      <vt:lpstr>宋体</vt:lpstr>
      <vt:lpstr>Microsoft YaHei</vt:lpstr>
      <vt:lpstr>Microsoft YaHei</vt:lpstr>
      <vt:lpstr>Arial Unicode MS</vt:lpstr>
      <vt:lpstr>Open Sans</vt:lpstr>
      <vt:lpstr>PingFang SC</vt:lpstr>
      <vt:lpstr>Roboto</vt:lpstr>
      <vt:lpstr>Arial</vt:lpstr>
      <vt:lpstr>Calibri</vt:lpstr>
      <vt:lpstr>Cambria Math</vt:lpstr>
      <vt:lpstr>Times New Roman</vt:lpstr>
      <vt:lpstr>TimesNewRomanPSMT</vt:lpstr>
      <vt:lpstr>Wingdings</vt:lpstr>
      <vt:lpstr>母版格式.V.0309</vt:lpstr>
      <vt:lpstr>5G+AI网络应用专题赛</vt:lpstr>
      <vt:lpstr>Background-Logs are valuable for network maintenance with existing challenges</vt:lpstr>
      <vt:lpstr>Background——NLP &amp; Abnormal Detection </vt:lpstr>
      <vt:lpstr>Background——Related works are not perfect. </vt:lpstr>
      <vt:lpstr> Our Industry-level Solution </vt:lpstr>
      <vt:lpstr>Development——Framework</vt:lpstr>
      <vt:lpstr>Development——Log Parsing &amp; Key Words Extraction</vt:lpstr>
      <vt:lpstr>Development——Time Series Abnormal Detection</vt:lpstr>
      <vt:lpstr>Development——Abnormal Aggregation</vt:lpstr>
      <vt:lpstr>Highlights——Advantages</vt:lpstr>
      <vt:lpstr>Highlights——Highly interpretable for Engineers</vt:lpstr>
      <vt:lpstr>Application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PPT规范及模版</dc:title>
  <dc:creator>Microsoft Office User</dc:creator>
  <cp:lastModifiedBy>秦 玉坤</cp:lastModifiedBy>
  <cp:revision>1281</cp:revision>
  <cp:lastPrinted>2021-11-29T15:27:31Z</cp:lastPrinted>
  <dcterms:created xsi:type="dcterms:W3CDTF">2021-11-29T15:27:31Z</dcterms:created>
  <dcterms:modified xsi:type="dcterms:W3CDTF">2021-11-29T15:37:46Z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